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64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64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64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64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64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79298"/>
            <a:ext cx="10494060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5764" y="1851279"/>
            <a:ext cx="10467975" cy="3794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64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B7704-69ED-031E-FBB5-4B11456D3C9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401425" y="63500"/>
            <a:ext cx="7699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MY" sz="1000">
                <a:solidFill>
                  <a:srgbClr val="4099DA"/>
                </a:solidFill>
                <a:latin typeface="Arial Black" panose="020B0A04020102020204" pitchFamily="34" charset="0"/>
              </a:rPr>
              <a:t>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heng-hub/IBM-Data-Science-Professional-Certificate-Coursera/blob/190befe2d616f476b69ab0b7e79bdc13968ab736/10%3A%20Appliead%20Data%20Science%20Capstone/jupyter-labs-webscraping-last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heng-hub/IBM-Data-Science-Professional-Certificate-Coursera/blob/190befe2d616f476b69ab0b7e79bdc13968ab736/10%3A%20Appliead%20Data%20Science%20Capstone/labs-jupyter-spacex-Data%20wrangling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heng-hub/IBM-Data-Science-Professional-Certificate-Coursera/blob/190befe2d616f476b69ab0b7e79bdc13968ab736/10%3A%20Appliead%20Data%20Science%20Capstone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wheng-hub/IBM-Data-Science-Professional-Certificate-Coursera/blob/190befe2d616f476b69ab0b7e79bdc13968ab736/10%3A%20Appliead%20Data%20Science%20Capstone/jupyter-labs-eda-dataviz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heng-hub/IBM-Data-Science-Professional-Certificate-Coursera/blob/190befe2d616f476b69ab0b7e79bdc13968ab736/10%3A%20Appliead%20Data%20Science%20Capstone/lab_jupyter_launch_site_loca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heng-hub/IBM-Data-Science-Professional-Certificate-Coursera/blob/c5b41cfdfefd8159a707e9b26f4cadae505ece95/10%3A%20Appliead%20Data%20Science%20Capstone/spacex_dash_app.p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heng-hub/IBM-Data-Science-Professional-Certificate-Coursera/blob/c5b41cfdfefd8159a707e9b26f4cadae505ece95/10%3A%20Appliead%20Data%20Science%20Capstone/SpaceX_Machine%20Learning%20Prediction_Part_5.ipyn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heng-hub/IBM-Data-Science-Professional-Certificate-Coursera/blob/190befe2d616f476b69ab0b7e79bdc13968ab736/10%3A%20Appliead%20Data%20Science%20Capstone/jupyter-labs-spacex-data-collection-api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FD1B6-D900-9DC1-DA66-BB6F2883ECB5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&lt;Eng Wei Hang&gt;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&lt;01/09/2024&gt;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786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10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9586" y="1818258"/>
            <a:ext cx="4133215" cy="3597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105664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requested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22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endParaRPr sz="2200" dirty="0">
              <a:latin typeface="Arial MT"/>
              <a:cs typeface="Arial MT"/>
            </a:endParaRPr>
          </a:p>
          <a:p>
            <a:pPr marL="240665" marR="377825" indent="-228600" algn="just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extract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columnnames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HTML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header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Beautifulsoup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library</a:t>
            </a:r>
            <a:endParaRPr sz="2200" dirty="0">
              <a:latin typeface="Arial MT"/>
              <a:cs typeface="Arial MT"/>
            </a:endParaRPr>
          </a:p>
          <a:p>
            <a:pPr marL="240665" marR="2984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frame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parsing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HTML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tables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lang="en-US"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200" dirty="0" err="1">
                <a:latin typeface="Arial MT"/>
                <a:cs typeface="Arial MT"/>
                <a:hlinkClick r:id="rId2"/>
              </a:rPr>
              <a:t>jupyter</a:t>
            </a:r>
            <a:r>
              <a:rPr lang="en-MY" sz="2200" dirty="0">
                <a:latin typeface="Arial MT"/>
                <a:cs typeface="Arial MT"/>
                <a:hlinkClick r:id="rId2"/>
              </a:rPr>
              <a:t>-labs-</a:t>
            </a:r>
            <a:r>
              <a:rPr lang="en-MY" sz="2200" dirty="0" err="1">
                <a:latin typeface="Arial MT"/>
                <a:cs typeface="Arial MT"/>
                <a:hlinkClick r:id="rId2"/>
              </a:rPr>
              <a:t>webscraping</a:t>
            </a:r>
            <a:r>
              <a:rPr lang="en-MY" sz="2200" dirty="0">
                <a:latin typeface="Arial MT"/>
                <a:cs typeface="Arial MT"/>
                <a:hlinkClick r:id="rId2"/>
              </a:rPr>
              <a:t>-</a:t>
            </a:r>
            <a:r>
              <a:rPr lang="en-MY" sz="2200" dirty="0" err="1">
                <a:latin typeface="Arial MT"/>
                <a:cs typeface="Arial MT"/>
                <a:hlinkClick r:id="rId2"/>
              </a:rPr>
              <a:t>last.ipynb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69" y="602742"/>
            <a:ext cx="54851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Collection</a:t>
            </a:r>
            <a:r>
              <a:rPr spc="-50" dirty="0"/>
              <a:t> </a:t>
            </a:r>
            <a:r>
              <a:rPr dirty="0"/>
              <a:t>-</a:t>
            </a:r>
            <a:r>
              <a:rPr spc="-95" dirty="0"/>
              <a:t> </a:t>
            </a:r>
            <a:r>
              <a:rPr spc="-10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6793992" y="1857755"/>
            <a:ext cx="3517900" cy="1041400"/>
          </a:xfrm>
          <a:custGeom>
            <a:avLst/>
            <a:gdLst/>
            <a:ahLst/>
            <a:cxnLst/>
            <a:rect l="l" t="t" r="r" b="b"/>
            <a:pathLst>
              <a:path w="3517900" h="1041400">
                <a:moveTo>
                  <a:pt x="3343909" y="0"/>
                </a:moveTo>
                <a:lnTo>
                  <a:pt x="173481" y="0"/>
                </a:lnTo>
                <a:lnTo>
                  <a:pt x="127382" y="6200"/>
                </a:lnTo>
                <a:lnTo>
                  <a:pt x="85946" y="23697"/>
                </a:lnTo>
                <a:lnTo>
                  <a:pt x="50831" y="50831"/>
                </a:lnTo>
                <a:lnTo>
                  <a:pt x="23697" y="85946"/>
                </a:lnTo>
                <a:lnTo>
                  <a:pt x="6200" y="127382"/>
                </a:lnTo>
                <a:lnTo>
                  <a:pt x="0" y="173482"/>
                </a:lnTo>
                <a:lnTo>
                  <a:pt x="0" y="867410"/>
                </a:lnTo>
                <a:lnTo>
                  <a:pt x="6200" y="913509"/>
                </a:lnTo>
                <a:lnTo>
                  <a:pt x="23697" y="954945"/>
                </a:lnTo>
                <a:lnTo>
                  <a:pt x="50831" y="990060"/>
                </a:lnTo>
                <a:lnTo>
                  <a:pt x="85946" y="1017194"/>
                </a:lnTo>
                <a:lnTo>
                  <a:pt x="127382" y="1034691"/>
                </a:lnTo>
                <a:lnTo>
                  <a:pt x="173481" y="1040892"/>
                </a:lnTo>
                <a:lnTo>
                  <a:pt x="3343909" y="1040892"/>
                </a:lnTo>
                <a:lnTo>
                  <a:pt x="3390009" y="1034691"/>
                </a:lnTo>
                <a:lnTo>
                  <a:pt x="3431445" y="1017194"/>
                </a:lnTo>
                <a:lnTo>
                  <a:pt x="3466560" y="990060"/>
                </a:lnTo>
                <a:lnTo>
                  <a:pt x="3493694" y="954945"/>
                </a:lnTo>
                <a:lnTo>
                  <a:pt x="3511191" y="913509"/>
                </a:lnTo>
                <a:lnTo>
                  <a:pt x="3517391" y="867410"/>
                </a:lnTo>
                <a:lnTo>
                  <a:pt x="3517391" y="173482"/>
                </a:lnTo>
                <a:lnTo>
                  <a:pt x="3511191" y="127382"/>
                </a:lnTo>
                <a:lnTo>
                  <a:pt x="3493694" y="85946"/>
                </a:lnTo>
                <a:lnTo>
                  <a:pt x="3466560" y="50831"/>
                </a:lnTo>
                <a:lnTo>
                  <a:pt x="3431445" y="23697"/>
                </a:lnTo>
                <a:lnTo>
                  <a:pt x="3390009" y="6200"/>
                </a:lnTo>
                <a:lnTo>
                  <a:pt x="334390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30288" y="2076703"/>
            <a:ext cx="284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marR="5080" indent="-3581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Request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Falcon9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Launch </a:t>
            </a:r>
            <a:r>
              <a:rPr sz="1800" dirty="0">
                <a:latin typeface="Calibri"/>
                <a:cs typeface="Calibri"/>
              </a:rPr>
              <a:t>Wiki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page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25" dirty="0">
                <a:latin typeface="Calibri"/>
                <a:cs typeface="Calibri"/>
              </a:rPr>
              <a:t> URL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93992" y="3339084"/>
            <a:ext cx="3517900" cy="1041400"/>
          </a:xfrm>
          <a:custGeom>
            <a:avLst/>
            <a:gdLst/>
            <a:ahLst/>
            <a:cxnLst/>
            <a:rect l="l" t="t" r="r" b="b"/>
            <a:pathLst>
              <a:path w="3517900" h="1041400">
                <a:moveTo>
                  <a:pt x="3343909" y="0"/>
                </a:moveTo>
                <a:lnTo>
                  <a:pt x="173481" y="0"/>
                </a:lnTo>
                <a:lnTo>
                  <a:pt x="127382" y="6200"/>
                </a:lnTo>
                <a:lnTo>
                  <a:pt x="85946" y="23697"/>
                </a:lnTo>
                <a:lnTo>
                  <a:pt x="50831" y="50831"/>
                </a:lnTo>
                <a:lnTo>
                  <a:pt x="23697" y="85946"/>
                </a:lnTo>
                <a:lnTo>
                  <a:pt x="6200" y="127382"/>
                </a:lnTo>
                <a:lnTo>
                  <a:pt x="0" y="173481"/>
                </a:lnTo>
                <a:lnTo>
                  <a:pt x="0" y="867409"/>
                </a:lnTo>
                <a:lnTo>
                  <a:pt x="6200" y="913509"/>
                </a:lnTo>
                <a:lnTo>
                  <a:pt x="23697" y="954945"/>
                </a:lnTo>
                <a:lnTo>
                  <a:pt x="50831" y="990060"/>
                </a:lnTo>
                <a:lnTo>
                  <a:pt x="85946" y="1017194"/>
                </a:lnTo>
                <a:lnTo>
                  <a:pt x="127382" y="1034691"/>
                </a:lnTo>
                <a:lnTo>
                  <a:pt x="173481" y="1040891"/>
                </a:lnTo>
                <a:lnTo>
                  <a:pt x="3343909" y="1040891"/>
                </a:lnTo>
                <a:lnTo>
                  <a:pt x="3390009" y="1034691"/>
                </a:lnTo>
                <a:lnTo>
                  <a:pt x="3431445" y="1017194"/>
                </a:lnTo>
                <a:lnTo>
                  <a:pt x="3466560" y="990060"/>
                </a:lnTo>
                <a:lnTo>
                  <a:pt x="3493694" y="954945"/>
                </a:lnTo>
                <a:lnTo>
                  <a:pt x="3511191" y="913509"/>
                </a:lnTo>
                <a:lnTo>
                  <a:pt x="3517391" y="867409"/>
                </a:lnTo>
                <a:lnTo>
                  <a:pt x="3517391" y="173481"/>
                </a:lnTo>
                <a:lnTo>
                  <a:pt x="3511191" y="127382"/>
                </a:lnTo>
                <a:lnTo>
                  <a:pt x="3493694" y="85946"/>
                </a:lnTo>
                <a:lnTo>
                  <a:pt x="3466560" y="50831"/>
                </a:lnTo>
                <a:lnTo>
                  <a:pt x="3431445" y="23697"/>
                </a:lnTo>
                <a:lnTo>
                  <a:pt x="3390009" y="6200"/>
                </a:lnTo>
                <a:lnTo>
                  <a:pt x="334390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88200" y="3420617"/>
            <a:ext cx="2730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Extract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column/variable </a:t>
            </a:r>
            <a:r>
              <a:rPr sz="1800" dirty="0">
                <a:latin typeface="Calibri"/>
                <a:cs typeface="Calibri"/>
              </a:rPr>
              <a:t>names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HTML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103505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93992" y="4783835"/>
            <a:ext cx="3517900" cy="1041400"/>
          </a:xfrm>
          <a:custGeom>
            <a:avLst/>
            <a:gdLst/>
            <a:ahLst/>
            <a:cxnLst/>
            <a:rect l="l" t="t" r="r" b="b"/>
            <a:pathLst>
              <a:path w="3517900" h="1041400">
                <a:moveTo>
                  <a:pt x="3343909" y="0"/>
                </a:moveTo>
                <a:lnTo>
                  <a:pt x="173481" y="0"/>
                </a:lnTo>
                <a:lnTo>
                  <a:pt x="127382" y="6200"/>
                </a:lnTo>
                <a:lnTo>
                  <a:pt x="85946" y="23697"/>
                </a:lnTo>
                <a:lnTo>
                  <a:pt x="50831" y="50831"/>
                </a:lnTo>
                <a:lnTo>
                  <a:pt x="23697" y="85946"/>
                </a:lnTo>
                <a:lnTo>
                  <a:pt x="6200" y="127382"/>
                </a:lnTo>
                <a:lnTo>
                  <a:pt x="0" y="173481"/>
                </a:lnTo>
                <a:lnTo>
                  <a:pt x="0" y="867410"/>
                </a:lnTo>
                <a:lnTo>
                  <a:pt x="6200" y="913527"/>
                </a:lnTo>
                <a:lnTo>
                  <a:pt x="23697" y="954968"/>
                </a:lnTo>
                <a:lnTo>
                  <a:pt x="50831" y="990079"/>
                </a:lnTo>
                <a:lnTo>
                  <a:pt x="85946" y="1017206"/>
                </a:lnTo>
                <a:lnTo>
                  <a:pt x="127382" y="1034694"/>
                </a:lnTo>
                <a:lnTo>
                  <a:pt x="173481" y="1040891"/>
                </a:lnTo>
                <a:lnTo>
                  <a:pt x="3343909" y="1040891"/>
                </a:lnTo>
                <a:lnTo>
                  <a:pt x="3390009" y="1034694"/>
                </a:lnTo>
                <a:lnTo>
                  <a:pt x="3431445" y="1017206"/>
                </a:lnTo>
                <a:lnTo>
                  <a:pt x="3466560" y="990079"/>
                </a:lnTo>
                <a:lnTo>
                  <a:pt x="3493694" y="954968"/>
                </a:lnTo>
                <a:lnTo>
                  <a:pt x="3511191" y="913527"/>
                </a:lnTo>
                <a:lnTo>
                  <a:pt x="3517391" y="867410"/>
                </a:lnTo>
                <a:lnTo>
                  <a:pt x="3517391" y="173481"/>
                </a:lnTo>
                <a:lnTo>
                  <a:pt x="3511191" y="127382"/>
                </a:lnTo>
                <a:lnTo>
                  <a:pt x="3493694" y="85946"/>
                </a:lnTo>
                <a:lnTo>
                  <a:pt x="3466560" y="50831"/>
                </a:lnTo>
                <a:lnTo>
                  <a:pt x="3431445" y="23697"/>
                </a:lnTo>
                <a:lnTo>
                  <a:pt x="3390009" y="6200"/>
                </a:lnTo>
                <a:lnTo>
                  <a:pt x="334390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08368" y="5002783"/>
            <a:ext cx="3089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040" marR="5080" indent="-4349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frame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parsing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HTML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26552" y="2918460"/>
            <a:ext cx="628015" cy="1900555"/>
            <a:chOff x="8226552" y="2918460"/>
            <a:chExt cx="628015" cy="1900555"/>
          </a:xfrm>
        </p:grpSpPr>
        <p:sp>
          <p:nvSpPr>
            <p:cNvPr id="12" name="object 12"/>
            <p:cNvSpPr/>
            <p:nvPr/>
          </p:nvSpPr>
          <p:spPr>
            <a:xfrm>
              <a:off x="8232648" y="2924556"/>
              <a:ext cx="615950" cy="414655"/>
            </a:xfrm>
            <a:custGeom>
              <a:avLst/>
              <a:gdLst/>
              <a:ahLst/>
              <a:cxnLst/>
              <a:rect l="l" t="t" r="r" b="b"/>
              <a:pathLst>
                <a:path w="615950" h="414654">
                  <a:moveTo>
                    <a:pt x="461772" y="0"/>
                  </a:moveTo>
                  <a:lnTo>
                    <a:pt x="153924" y="0"/>
                  </a:lnTo>
                  <a:lnTo>
                    <a:pt x="153924" y="207264"/>
                  </a:lnTo>
                  <a:lnTo>
                    <a:pt x="0" y="207264"/>
                  </a:lnTo>
                  <a:lnTo>
                    <a:pt x="307848" y="414528"/>
                  </a:lnTo>
                  <a:lnTo>
                    <a:pt x="615696" y="207264"/>
                  </a:lnTo>
                  <a:lnTo>
                    <a:pt x="461772" y="207264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32648" y="2924556"/>
              <a:ext cx="615950" cy="414655"/>
            </a:xfrm>
            <a:custGeom>
              <a:avLst/>
              <a:gdLst/>
              <a:ahLst/>
              <a:cxnLst/>
              <a:rect l="l" t="t" r="r" b="b"/>
              <a:pathLst>
                <a:path w="615950" h="414654">
                  <a:moveTo>
                    <a:pt x="0" y="207264"/>
                  </a:moveTo>
                  <a:lnTo>
                    <a:pt x="153924" y="207264"/>
                  </a:lnTo>
                  <a:lnTo>
                    <a:pt x="153924" y="0"/>
                  </a:lnTo>
                  <a:lnTo>
                    <a:pt x="461772" y="0"/>
                  </a:lnTo>
                  <a:lnTo>
                    <a:pt x="461772" y="207264"/>
                  </a:lnTo>
                  <a:lnTo>
                    <a:pt x="615696" y="207264"/>
                  </a:lnTo>
                  <a:lnTo>
                    <a:pt x="307848" y="414528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2648" y="4398263"/>
              <a:ext cx="615950" cy="414655"/>
            </a:xfrm>
            <a:custGeom>
              <a:avLst/>
              <a:gdLst/>
              <a:ahLst/>
              <a:cxnLst/>
              <a:rect l="l" t="t" r="r" b="b"/>
              <a:pathLst>
                <a:path w="615950" h="414654">
                  <a:moveTo>
                    <a:pt x="461772" y="0"/>
                  </a:moveTo>
                  <a:lnTo>
                    <a:pt x="153924" y="0"/>
                  </a:lnTo>
                  <a:lnTo>
                    <a:pt x="153924" y="207263"/>
                  </a:lnTo>
                  <a:lnTo>
                    <a:pt x="0" y="207263"/>
                  </a:lnTo>
                  <a:lnTo>
                    <a:pt x="307848" y="414528"/>
                  </a:lnTo>
                  <a:lnTo>
                    <a:pt x="615696" y="207263"/>
                  </a:lnTo>
                  <a:lnTo>
                    <a:pt x="461772" y="207263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32648" y="4398263"/>
              <a:ext cx="615950" cy="414655"/>
            </a:xfrm>
            <a:custGeom>
              <a:avLst/>
              <a:gdLst/>
              <a:ahLst/>
              <a:cxnLst/>
              <a:rect l="l" t="t" r="r" b="b"/>
              <a:pathLst>
                <a:path w="615950" h="414654">
                  <a:moveTo>
                    <a:pt x="0" y="207263"/>
                  </a:moveTo>
                  <a:lnTo>
                    <a:pt x="153924" y="207263"/>
                  </a:lnTo>
                  <a:lnTo>
                    <a:pt x="153924" y="0"/>
                  </a:lnTo>
                  <a:lnTo>
                    <a:pt x="461772" y="0"/>
                  </a:lnTo>
                  <a:lnTo>
                    <a:pt x="461772" y="207263"/>
                  </a:lnTo>
                  <a:lnTo>
                    <a:pt x="615696" y="207263"/>
                  </a:lnTo>
                  <a:lnTo>
                    <a:pt x="307848" y="414528"/>
                  </a:lnTo>
                  <a:lnTo>
                    <a:pt x="0" y="207263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3615" y="6088786"/>
            <a:ext cx="223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1C7CDB"/>
                </a:solidFill>
                <a:latin typeface="Arial MT"/>
                <a:cs typeface="Arial MT"/>
              </a:rPr>
              <a:t>11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597533"/>
            <a:ext cx="5920740" cy="28543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each site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ts val="2510"/>
              </a:lnSpc>
              <a:spcBef>
                <a:spcPts val="7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occurrence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endParaRPr sz="2200">
              <a:latin typeface="Arial MT"/>
              <a:cs typeface="Arial MT"/>
            </a:endParaRPr>
          </a:p>
          <a:p>
            <a:pPr marL="241300" marR="263525" indent="-228600">
              <a:lnSpc>
                <a:spcPts val="238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occurrence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  <a:p>
            <a:pPr marL="241300" marR="735965" indent="-228600">
              <a:lnSpc>
                <a:spcPts val="238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label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column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4843231"/>
            <a:ext cx="5434330" cy="796372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3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source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200" spc="-50" dirty="0">
                <a:solidFill>
                  <a:srgbClr val="292929"/>
                </a:solidFill>
                <a:latin typeface="Arial MT"/>
                <a:cs typeface="Arial MT"/>
              </a:rPr>
              <a:t>: </a:t>
            </a:r>
            <a:r>
              <a:rPr lang="en-MY" sz="2200" spc="-5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labs-</a:t>
            </a:r>
            <a:r>
              <a:rPr lang="en-MY" sz="2200" spc="-5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jupyter</a:t>
            </a:r>
            <a:r>
              <a:rPr lang="en-MY" sz="2200" spc="-5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-</a:t>
            </a:r>
            <a:r>
              <a:rPr lang="en-MY" sz="2200" spc="-5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spacex</a:t>
            </a:r>
            <a:r>
              <a:rPr lang="en-MY" sz="2200" spc="-5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-Data </a:t>
            </a:r>
            <a:r>
              <a:rPr lang="en-MY" sz="2200" spc="-5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wrangling.ipynb</a:t>
            </a:r>
            <a:r>
              <a:rPr lang="en-MY"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00" dirty="0"/>
              <a:t> </a:t>
            </a:r>
            <a:r>
              <a:rPr spc="-10" dirty="0"/>
              <a:t>Wrangling</a:t>
            </a:r>
          </a:p>
        </p:txBody>
      </p:sp>
      <p:sp>
        <p:nvSpPr>
          <p:cNvPr id="6" name="object 6"/>
          <p:cNvSpPr/>
          <p:nvPr/>
        </p:nvSpPr>
        <p:spPr>
          <a:xfrm>
            <a:off x="7475219" y="1303019"/>
            <a:ext cx="3517900" cy="1041400"/>
          </a:xfrm>
          <a:custGeom>
            <a:avLst/>
            <a:gdLst/>
            <a:ahLst/>
            <a:cxnLst/>
            <a:rect l="l" t="t" r="r" b="b"/>
            <a:pathLst>
              <a:path w="3517900" h="1041400">
                <a:moveTo>
                  <a:pt x="3343909" y="0"/>
                </a:moveTo>
                <a:lnTo>
                  <a:pt x="173481" y="0"/>
                </a:lnTo>
                <a:lnTo>
                  <a:pt x="127382" y="6200"/>
                </a:lnTo>
                <a:lnTo>
                  <a:pt x="85946" y="23697"/>
                </a:lnTo>
                <a:lnTo>
                  <a:pt x="50831" y="50831"/>
                </a:lnTo>
                <a:lnTo>
                  <a:pt x="23697" y="85946"/>
                </a:lnTo>
                <a:lnTo>
                  <a:pt x="6200" y="127382"/>
                </a:lnTo>
                <a:lnTo>
                  <a:pt x="0" y="173481"/>
                </a:lnTo>
                <a:lnTo>
                  <a:pt x="0" y="867409"/>
                </a:lnTo>
                <a:lnTo>
                  <a:pt x="6200" y="913509"/>
                </a:lnTo>
                <a:lnTo>
                  <a:pt x="23697" y="954945"/>
                </a:lnTo>
                <a:lnTo>
                  <a:pt x="50831" y="990060"/>
                </a:lnTo>
                <a:lnTo>
                  <a:pt x="85946" y="1017194"/>
                </a:lnTo>
                <a:lnTo>
                  <a:pt x="127382" y="1034691"/>
                </a:lnTo>
                <a:lnTo>
                  <a:pt x="173481" y="1040891"/>
                </a:lnTo>
                <a:lnTo>
                  <a:pt x="3343909" y="1040891"/>
                </a:lnTo>
                <a:lnTo>
                  <a:pt x="3390009" y="1034691"/>
                </a:lnTo>
                <a:lnTo>
                  <a:pt x="3431445" y="1017194"/>
                </a:lnTo>
                <a:lnTo>
                  <a:pt x="3466560" y="990060"/>
                </a:lnTo>
                <a:lnTo>
                  <a:pt x="3493694" y="954945"/>
                </a:lnTo>
                <a:lnTo>
                  <a:pt x="3511191" y="913509"/>
                </a:lnTo>
                <a:lnTo>
                  <a:pt x="3517391" y="867409"/>
                </a:lnTo>
                <a:lnTo>
                  <a:pt x="3517391" y="173481"/>
                </a:lnTo>
                <a:lnTo>
                  <a:pt x="3511191" y="127382"/>
                </a:lnTo>
                <a:lnTo>
                  <a:pt x="3493694" y="85946"/>
                </a:lnTo>
                <a:lnTo>
                  <a:pt x="3466560" y="50831"/>
                </a:lnTo>
                <a:lnTo>
                  <a:pt x="3431445" y="23697"/>
                </a:lnTo>
                <a:lnTo>
                  <a:pt x="3390009" y="6200"/>
                </a:lnTo>
                <a:lnTo>
                  <a:pt x="334390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74356" y="1521663"/>
            <a:ext cx="31197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calculate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75219" y="2784348"/>
            <a:ext cx="3517900" cy="1041400"/>
          </a:xfrm>
          <a:custGeom>
            <a:avLst/>
            <a:gdLst/>
            <a:ahLst/>
            <a:cxnLst/>
            <a:rect l="l" t="t" r="r" b="b"/>
            <a:pathLst>
              <a:path w="3517900" h="1041400">
                <a:moveTo>
                  <a:pt x="3343909" y="0"/>
                </a:moveTo>
                <a:lnTo>
                  <a:pt x="173481" y="0"/>
                </a:lnTo>
                <a:lnTo>
                  <a:pt x="127382" y="6200"/>
                </a:lnTo>
                <a:lnTo>
                  <a:pt x="85946" y="23697"/>
                </a:lnTo>
                <a:lnTo>
                  <a:pt x="50831" y="50831"/>
                </a:lnTo>
                <a:lnTo>
                  <a:pt x="23697" y="85946"/>
                </a:lnTo>
                <a:lnTo>
                  <a:pt x="6200" y="127382"/>
                </a:lnTo>
                <a:lnTo>
                  <a:pt x="0" y="173481"/>
                </a:lnTo>
                <a:lnTo>
                  <a:pt x="0" y="867409"/>
                </a:lnTo>
                <a:lnTo>
                  <a:pt x="6200" y="913509"/>
                </a:lnTo>
                <a:lnTo>
                  <a:pt x="23697" y="954945"/>
                </a:lnTo>
                <a:lnTo>
                  <a:pt x="50831" y="990060"/>
                </a:lnTo>
                <a:lnTo>
                  <a:pt x="85946" y="1017194"/>
                </a:lnTo>
                <a:lnTo>
                  <a:pt x="127382" y="1034691"/>
                </a:lnTo>
                <a:lnTo>
                  <a:pt x="173481" y="1040891"/>
                </a:lnTo>
                <a:lnTo>
                  <a:pt x="3343909" y="1040891"/>
                </a:lnTo>
                <a:lnTo>
                  <a:pt x="3390009" y="1034691"/>
                </a:lnTo>
                <a:lnTo>
                  <a:pt x="3431445" y="1017194"/>
                </a:lnTo>
                <a:lnTo>
                  <a:pt x="3466560" y="990060"/>
                </a:lnTo>
                <a:lnTo>
                  <a:pt x="3493694" y="954945"/>
                </a:lnTo>
                <a:lnTo>
                  <a:pt x="3511191" y="913509"/>
                </a:lnTo>
                <a:lnTo>
                  <a:pt x="3517391" y="867409"/>
                </a:lnTo>
                <a:lnTo>
                  <a:pt x="3517391" y="173481"/>
                </a:lnTo>
                <a:lnTo>
                  <a:pt x="3511191" y="127382"/>
                </a:lnTo>
                <a:lnTo>
                  <a:pt x="3493694" y="85946"/>
                </a:lnTo>
                <a:lnTo>
                  <a:pt x="3466560" y="50831"/>
                </a:lnTo>
                <a:lnTo>
                  <a:pt x="3431445" y="23697"/>
                </a:lnTo>
                <a:lnTo>
                  <a:pt x="3390009" y="6200"/>
                </a:lnTo>
                <a:lnTo>
                  <a:pt x="334390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32495" y="3002737"/>
            <a:ext cx="24034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calculate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occurrence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75219" y="4229100"/>
            <a:ext cx="3517900" cy="1041400"/>
          </a:xfrm>
          <a:custGeom>
            <a:avLst/>
            <a:gdLst/>
            <a:ahLst/>
            <a:cxnLst/>
            <a:rect l="l" t="t" r="r" b="b"/>
            <a:pathLst>
              <a:path w="3517900" h="1041400">
                <a:moveTo>
                  <a:pt x="3343909" y="0"/>
                </a:moveTo>
                <a:lnTo>
                  <a:pt x="173481" y="0"/>
                </a:lnTo>
                <a:lnTo>
                  <a:pt x="127382" y="6200"/>
                </a:lnTo>
                <a:lnTo>
                  <a:pt x="85946" y="23697"/>
                </a:lnTo>
                <a:lnTo>
                  <a:pt x="50831" y="50831"/>
                </a:lnTo>
                <a:lnTo>
                  <a:pt x="23697" y="85946"/>
                </a:lnTo>
                <a:lnTo>
                  <a:pt x="6200" y="127382"/>
                </a:lnTo>
                <a:lnTo>
                  <a:pt x="0" y="173481"/>
                </a:lnTo>
                <a:lnTo>
                  <a:pt x="0" y="867410"/>
                </a:lnTo>
                <a:lnTo>
                  <a:pt x="6200" y="913509"/>
                </a:lnTo>
                <a:lnTo>
                  <a:pt x="23697" y="954945"/>
                </a:lnTo>
                <a:lnTo>
                  <a:pt x="50831" y="990060"/>
                </a:lnTo>
                <a:lnTo>
                  <a:pt x="85946" y="1017194"/>
                </a:lnTo>
                <a:lnTo>
                  <a:pt x="127382" y="1034691"/>
                </a:lnTo>
                <a:lnTo>
                  <a:pt x="173481" y="1040891"/>
                </a:lnTo>
                <a:lnTo>
                  <a:pt x="3343909" y="1040891"/>
                </a:lnTo>
                <a:lnTo>
                  <a:pt x="3390009" y="1034691"/>
                </a:lnTo>
                <a:lnTo>
                  <a:pt x="3431445" y="1017194"/>
                </a:lnTo>
                <a:lnTo>
                  <a:pt x="3466560" y="990060"/>
                </a:lnTo>
                <a:lnTo>
                  <a:pt x="3493694" y="954945"/>
                </a:lnTo>
                <a:lnTo>
                  <a:pt x="3511191" y="913509"/>
                </a:lnTo>
                <a:lnTo>
                  <a:pt x="3517391" y="867410"/>
                </a:lnTo>
                <a:lnTo>
                  <a:pt x="3517391" y="173481"/>
                </a:lnTo>
                <a:lnTo>
                  <a:pt x="3511191" y="127382"/>
                </a:lnTo>
                <a:lnTo>
                  <a:pt x="3493694" y="85946"/>
                </a:lnTo>
                <a:lnTo>
                  <a:pt x="3466560" y="50831"/>
                </a:lnTo>
                <a:lnTo>
                  <a:pt x="3431445" y="23697"/>
                </a:lnTo>
                <a:lnTo>
                  <a:pt x="3390009" y="6200"/>
                </a:lnTo>
                <a:lnTo>
                  <a:pt x="334390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62747" y="4310888"/>
            <a:ext cx="29413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calculate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occurrence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mission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 </a:t>
            </a:r>
            <a:r>
              <a:rPr sz="1800" dirty="0">
                <a:latin typeface="Calibri"/>
                <a:cs typeface="Calibri"/>
              </a:rPr>
              <a:t>per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20" dirty="0">
                <a:latin typeface="Calibri"/>
                <a:cs typeface="Calibri"/>
              </a:rPr>
              <a:t> type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468869" y="2364994"/>
            <a:ext cx="3530600" cy="4321175"/>
            <a:chOff x="7468869" y="2364994"/>
            <a:chExt cx="3530600" cy="4321175"/>
          </a:xfrm>
        </p:grpSpPr>
        <p:sp>
          <p:nvSpPr>
            <p:cNvPr id="13" name="object 13"/>
            <p:cNvSpPr/>
            <p:nvPr/>
          </p:nvSpPr>
          <p:spPr>
            <a:xfrm>
              <a:off x="8913875" y="2371344"/>
              <a:ext cx="614680" cy="413384"/>
            </a:xfrm>
            <a:custGeom>
              <a:avLst/>
              <a:gdLst/>
              <a:ahLst/>
              <a:cxnLst/>
              <a:rect l="l" t="t" r="r" b="b"/>
              <a:pathLst>
                <a:path w="614679" h="413385">
                  <a:moveTo>
                    <a:pt x="460628" y="0"/>
                  </a:moveTo>
                  <a:lnTo>
                    <a:pt x="153543" y="0"/>
                  </a:lnTo>
                  <a:lnTo>
                    <a:pt x="153543" y="206501"/>
                  </a:lnTo>
                  <a:lnTo>
                    <a:pt x="0" y="206501"/>
                  </a:lnTo>
                  <a:lnTo>
                    <a:pt x="307085" y="413003"/>
                  </a:lnTo>
                  <a:lnTo>
                    <a:pt x="614172" y="206501"/>
                  </a:lnTo>
                  <a:lnTo>
                    <a:pt x="460628" y="206501"/>
                  </a:lnTo>
                  <a:lnTo>
                    <a:pt x="46062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13875" y="2371344"/>
              <a:ext cx="614680" cy="413384"/>
            </a:xfrm>
            <a:custGeom>
              <a:avLst/>
              <a:gdLst/>
              <a:ahLst/>
              <a:cxnLst/>
              <a:rect l="l" t="t" r="r" b="b"/>
              <a:pathLst>
                <a:path w="614679" h="413385">
                  <a:moveTo>
                    <a:pt x="0" y="206501"/>
                  </a:moveTo>
                  <a:lnTo>
                    <a:pt x="153543" y="206501"/>
                  </a:lnTo>
                  <a:lnTo>
                    <a:pt x="153543" y="0"/>
                  </a:lnTo>
                  <a:lnTo>
                    <a:pt x="460628" y="0"/>
                  </a:lnTo>
                  <a:lnTo>
                    <a:pt x="460628" y="206501"/>
                  </a:lnTo>
                  <a:lnTo>
                    <a:pt x="614172" y="206501"/>
                  </a:lnTo>
                  <a:lnTo>
                    <a:pt x="307085" y="413003"/>
                  </a:lnTo>
                  <a:lnTo>
                    <a:pt x="0" y="206501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13875" y="3843527"/>
              <a:ext cx="614680" cy="414655"/>
            </a:xfrm>
            <a:custGeom>
              <a:avLst/>
              <a:gdLst/>
              <a:ahLst/>
              <a:cxnLst/>
              <a:rect l="l" t="t" r="r" b="b"/>
              <a:pathLst>
                <a:path w="614679" h="414654">
                  <a:moveTo>
                    <a:pt x="460628" y="0"/>
                  </a:moveTo>
                  <a:lnTo>
                    <a:pt x="153543" y="0"/>
                  </a:lnTo>
                  <a:lnTo>
                    <a:pt x="153543" y="207264"/>
                  </a:lnTo>
                  <a:lnTo>
                    <a:pt x="0" y="207264"/>
                  </a:lnTo>
                  <a:lnTo>
                    <a:pt x="307085" y="414528"/>
                  </a:lnTo>
                  <a:lnTo>
                    <a:pt x="614172" y="207264"/>
                  </a:lnTo>
                  <a:lnTo>
                    <a:pt x="460628" y="207264"/>
                  </a:lnTo>
                  <a:lnTo>
                    <a:pt x="46062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13875" y="3843527"/>
              <a:ext cx="614680" cy="414655"/>
            </a:xfrm>
            <a:custGeom>
              <a:avLst/>
              <a:gdLst/>
              <a:ahLst/>
              <a:cxnLst/>
              <a:rect l="l" t="t" r="r" b="b"/>
              <a:pathLst>
                <a:path w="614679" h="414654">
                  <a:moveTo>
                    <a:pt x="0" y="207264"/>
                  </a:moveTo>
                  <a:lnTo>
                    <a:pt x="153543" y="207264"/>
                  </a:lnTo>
                  <a:lnTo>
                    <a:pt x="153543" y="0"/>
                  </a:lnTo>
                  <a:lnTo>
                    <a:pt x="460628" y="0"/>
                  </a:lnTo>
                  <a:lnTo>
                    <a:pt x="460628" y="207264"/>
                  </a:lnTo>
                  <a:lnTo>
                    <a:pt x="614172" y="207264"/>
                  </a:lnTo>
                  <a:lnTo>
                    <a:pt x="307085" y="414528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75219" y="5638800"/>
              <a:ext cx="3517900" cy="1041400"/>
            </a:xfrm>
            <a:custGeom>
              <a:avLst/>
              <a:gdLst/>
              <a:ahLst/>
              <a:cxnLst/>
              <a:rect l="l" t="t" r="r" b="b"/>
              <a:pathLst>
                <a:path w="3517900" h="1041400">
                  <a:moveTo>
                    <a:pt x="3343909" y="0"/>
                  </a:moveTo>
                  <a:lnTo>
                    <a:pt x="173481" y="0"/>
                  </a:lnTo>
                  <a:lnTo>
                    <a:pt x="127382" y="6197"/>
                  </a:lnTo>
                  <a:lnTo>
                    <a:pt x="85946" y="23685"/>
                  </a:lnTo>
                  <a:lnTo>
                    <a:pt x="50831" y="50812"/>
                  </a:lnTo>
                  <a:lnTo>
                    <a:pt x="23697" y="85923"/>
                  </a:lnTo>
                  <a:lnTo>
                    <a:pt x="6200" y="127364"/>
                  </a:lnTo>
                  <a:lnTo>
                    <a:pt x="0" y="173481"/>
                  </a:lnTo>
                  <a:lnTo>
                    <a:pt x="0" y="867410"/>
                  </a:lnTo>
                  <a:lnTo>
                    <a:pt x="6200" y="913527"/>
                  </a:lnTo>
                  <a:lnTo>
                    <a:pt x="23697" y="954968"/>
                  </a:lnTo>
                  <a:lnTo>
                    <a:pt x="50831" y="990079"/>
                  </a:lnTo>
                  <a:lnTo>
                    <a:pt x="85946" y="1017206"/>
                  </a:lnTo>
                  <a:lnTo>
                    <a:pt x="127382" y="1034694"/>
                  </a:lnTo>
                  <a:lnTo>
                    <a:pt x="173481" y="1040892"/>
                  </a:lnTo>
                  <a:lnTo>
                    <a:pt x="3343909" y="1040892"/>
                  </a:lnTo>
                  <a:lnTo>
                    <a:pt x="3390009" y="1034694"/>
                  </a:lnTo>
                  <a:lnTo>
                    <a:pt x="3431445" y="1017206"/>
                  </a:lnTo>
                  <a:lnTo>
                    <a:pt x="3466560" y="990079"/>
                  </a:lnTo>
                  <a:lnTo>
                    <a:pt x="3493694" y="954968"/>
                  </a:lnTo>
                  <a:lnTo>
                    <a:pt x="3511191" y="913527"/>
                  </a:lnTo>
                  <a:lnTo>
                    <a:pt x="3517391" y="867410"/>
                  </a:lnTo>
                  <a:lnTo>
                    <a:pt x="3517391" y="173481"/>
                  </a:lnTo>
                  <a:lnTo>
                    <a:pt x="3511191" y="127364"/>
                  </a:lnTo>
                  <a:lnTo>
                    <a:pt x="3493694" y="85923"/>
                  </a:lnTo>
                  <a:lnTo>
                    <a:pt x="3466560" y="50812"/>
                  </a:lnTo>
                  <a:lnTo>
                    <a:pt x="3431445" y="23685"/>
                  </a:lnTo>
                  <a:lnTo>
                    <a:pt x="3390009" y="6197"/>
                  </a:lnTo>
                  <a:lnTo>
                    <a:pt x="334390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75219" y="5638800"/>
              <a:ext cx="3517900" cy="1041400"/>
            </a:xfrm>
            <a:custGeom>
              <a:avLst/>
              <a:gdLst/>
              <a:ahLst/>
              <a:cxnLst/>
              <a:rect l="l" t="t" r="r" b="b"/>
              <a:pathLst>
                <a:path w="3517900" h="1041400">
                  <a:moveTo>
                    <a:pt x="0" y="173481"/>
                  </a:moveTo>
                  <a:lnTo>
                    <a:pt x="6200" y="127364"/>
                  </a:lnTo>
                  <a:lnTo>
                    <a:pt x="23697" y="85923"/>
                  </a:lnTo>
                  <a:lnTo>
                    <a:pt x="50831" y="50812"/>
                  </a:lnTo>
                  <a:lnTo>
                    <a:pt x="85946" y="23685"/>
                  </a:lnTo>
                  <a:lnTo>
                    <a:pt x="127382" y="6197"/>
                  </a:lnTo>
                  <a:lnTo>
                    <a:pt x="173481" y="0"/>
                  </a:lnTo>
                  <a:lnTo>
                    <a:pt x="3343909" y="0"/>
                  </a:lnTo>
                  <a:lnTo>
                    <a:pt x="3390009" y="6197"/>
                  </a:lnTo>
                  <a:lnTo>
                    <a:pt x="3431445" y="23685"/>
                  </a:lnTo>
                  <a:lnTo>
                    <a:pt x="3466560" y="50812"/>
                  </a:lnTo>
                  <a:lnTo>
                    <a:pt x="3493694" y="85923"/>
                  </a:lnTo>
                  <a:lnTo>
                    <a:pt x="3511191" y="127364"/>
                  </a:lnTo>
                  <a:lnTo>
                    <a:pt x="3517391" y="173481"/>
                  </a:lnTo>
                  <a:lnTo>
                    <a:pt x="3517391" y="867410"/>
                  </a:lnTo>
                  <a:lnTo>
                    <a:pt x="3511191" y="913527"/>
                  </a:lnTo>
                  <a:lnTo>
                    <a:pt x="3493694" y="954968"/>
                  </a:lnTo>
                  <a:lnTo>
                    <a:pt x="3466560" y="990079"/>
                  </a:lnTo>
                  <a:lnTo>
                    <a:pt x="3431445" y="1017206"/>
                  </a:lnTo>
                  <a:lnTo>
                    <a:pt x="3390009" y="1034694"/>
                  </a:lnTo>
                  <a:lnTo>
                    <a:pt x="3343909" y="1040892"/>
                  </a:lnTo>
                  <a:lnTo>
                    <a:pt x="173481" y="1040892"/>
                  </a:lnTo>
                  <a:lnTo>
                    <a:pt x="127382" y="1034694"/>
                  </a:lnTo>
                  <a:lnTo>
                    <a:pt x="85946" y="1017206"/>
                  </a:lnTo>
                  <a:lnTo>
                    <a:pt x="50831" y="990079"/>
                  </a:lnTo>
                  <a:lnTo>
                    <a:pt x="23697" y="954968"/>
                  </a:lnTo>
                  <a:lnTo>
                    <a:pt x="6200" y="913527"/>
                  </a:lnTo>
                  <a:lnTo>
                    <a:pt x="0" y="867410"/>
                  </a:lnTo>
                  <a:lnTo>
                    <a:pt x="0" y="173481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790180" y="5858052"/>
            <a:ext cx="2887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label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907780" y="5247132"/>
            <a:ext cx="626745" cy="426720"/>
            <a:chOff x="8907780" y="5247132"/>
            <a:chExt cx="626745" cy="426720"/>
          </a:xfrm>
        </p:grpSpPr>
        <p:sp>
          <p:nvSpPr>
            <p:cNvPr id="21" name="object 21"/>
            <p:cNvSpPr/>
            <p:nvPr/>
          </p:nvSpPr>
          <p:spPr>
            <a:xfrm>
              <a:off x="8913876" y="5253228"/>
              <a:ext cx="614680" cy="414655"/>
            </a:xfrm>
            <a:custGeom>
              <a:avLst/>
              <a:gdLst/>
              <a:ahLst/>
              <a:cxnLst/>
              <a:rect l="l" t="t" r="r" b="b"/>
              <a:pathLst>
                <a:path w="614679" h="414654">
                  <a:moveTo>
                    <a:pt x="460628" y="0"/>
                  </a:moveTo>
                  <a:lnTo>
                    <a:pt x="153543" y="0"/>
                  </a:lnTo>
                  <a:lnTo>
                    <a:pt x="153543" y="207264"/>
                  </a:lnTo>
                  <a:lnTo>
                    <a:pt x="0" y="207264"/>
                  </a:lnTo>
                  <a:lnTo>
                    <a:pt x="307085" y="414528"/>
                  </a:lnTo>
                  <a:lnTo>
                    <a:pt x="614172" y="207264"/>
                  </a:lnTo>
                  <a:lnTo>
                    <a:pt x="460628" y="207264"/>
                  </a:lnTo>
                  <a:lnTo>
                    <a:pt x="46062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13876" y="5253228"/>
              <a:ext cx="614680" cy="414655"/>
            </a:xfrm>
            <a:custGeom>
              <a:avLst/>
              <a:gdLst/>
              <a:ahLst/>
              <a:cxnLst/>
              <a:rect l="l" t="t" r="r" b="b"/>
              <a:pathLst>
                <a:path w="614679" h="414654">
                  <a:moveTo>
                    <a:pt x="0" y="207264"/>
                  </a:moveTo>
                  <a:lnTo>
                    <a:pt x="153543" y="207264"/>
                  </a:lnTo>
                  <a:lnTo>
                    <a:pt x="153543" y="0"/>
                  </a:lnTo>
                  <a:lnTo>
                    <a:pt x="460628" y="0"/>
                  </a:lnTo>
                  <a:lnTo>
                    <a:pt x="460628" y="207264"/>
                  </a:lnTo>
                  <a:lnTo>
                    <a:pt x="614172" y="207264"/>
                  </a:lnTo>
                  <a:lnTo>
                    <a:pt x="307085" y="414528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786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12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455800"/>
            <a:ext cx="4238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830315"/>
            <a:ext cx="6650990" cy="70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2200" spc="-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lang="en-US"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200" dirty="0" err="1">
                <a:latin typeface="Arial MT"/>
                <a:cs typeface="Arial MT"/>
                <a:hlinkClick r:id="rId2"/>
              </a:rPr>
              <a:t>jupyter</a:t>
            </a:r>
            <a:r>
              <a:rPr lang="en-MY" sz="2200" dirty="0">
                <a:latin typeface="Arial MT"/>
                <a:cs typeface="Arial MT"/>
                <a:hlinkClick r:id="rId2"/>
              </a:rPr>
              <a:t>-labs-</a:t>
            </a:r>
            <a:r>
              <a:rPr lang="en-MY" sz="2200" dirty="0" err="1">
                <a:latin typeface="Arial MT"/>
                <a:cs typeface="Arial MT"/>
                <a:hlinkClick r:id="rId2"/>
              </a:rPr>
              <a:t>eda</a:t>
            </a:r>
            <a:r>
              <a:rPr lang="en-MY" sz="2200" dirty="0">
                <a:latin typeface="Arial MT"/>
                <a:cs typeface="Arial MT"/>
                <a:hlinkClick r:id="rId2"/>
              </a:rPr>
              <a:t>-</a:t>
            </a:r>
            <a:r>
              <a:rPr lang="en-MY" sz="2200" dirty="0" err="1">
                <a:latin typeface="Arial MT"/>
                <a:cs typeface="Arial MT"/>
                <a:hlinkClick r:id="rId2"/>
              </a:rPr>
              <a:t>sql-coursera_sqllite.ipynb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EDA</a:t>
            </a:r>
            <a:r>
              <a:rPr spc="-240" dirty="0"/>
              <a:t> </a:t>
            </a:r>
            <a:r>
              <a:rPr dirty="0"/>
              <a:t>with</a:t>
            </a:r>
            <a:r>
              <a:rPr spc="-65" dirty="0"/>
              <a:t> </a:t>
            </a:r>
            <a:r>
              <a:rPr spc="-25" dirty="0"/>
              <a:t>SQL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93864" y="1851279"/>
          <a:ext cx="10391775" cy="3794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9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DISTINCT(Launch_Site)</a:t>
                      </a:r>
                      <a:r>
                        <a:rPr sz="10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SPACEXTBL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21920" marB="0"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Launch_Site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SPACEXTBL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WHERE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Launch_Site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LIKE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"CCA%"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LIMIT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50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T w="12700">
                      <a:solidFill>
                        <a:srgbClr val="4471C4"/>
                      </a:solidFill>
                      <a:prstDash val="solid"/>
                    </a:lnT>
                    <a:solidFill>
                      <a:srgbClr val="4471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Customer,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SUM(PAYLOAD_MASS</a:t>
                      </a:r>
                      <a:r>
                        <a:rPr sz="1000" b="1" u="sng" spc="2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KG_)</a:t>
                      </a:r>
                      <a:r>
                        <a:rPr sz="10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TOTAL_PAYLOAD_MASS_KG</a:t>
                      </a:r>
                      <a:r>
                        <a:rPr sz="10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SPACEXTBL WHERE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Customer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'NASA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(CRS)'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Booster_Version,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AVG(PAYLOAD_MASS</a:t>
                      </a:r>
                      <a:r>
                        <a:rPr sz="1000" b="1" u="sng" spc="254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KG_)</a:t>
                      </a:r>
                      <a:r>
                        <a:rPr sz="1000" b="1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AVG_PAYLOAD_MASS_KG</a:t>
                      </a:r>
                      <a:r>
                        <a:rPr sz="1000" b="1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SPACEXTBL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WHERE</a:t>
                      </a:r>
                      <a:r>
                        <a:rPr sz="10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Booster_Version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'F9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v1.1'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1600" marB="0">
                    <a:solidFill>
                      <a:srgbClr val="4471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"Date","Landing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_Outcome",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MIN("Date")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SPACEXTBL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WHERE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"Landing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_Outcome"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LIKE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"%ground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pad%"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91440" marR="6159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Booster_Version,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PAYLOAD_MASS</a:t>
                      </a:r>
                      <a:r>
                        <a:rPr sz="1000" b="1" u="sng" spc="229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KG_,</a:t>
                      </a:r>
                      <a:r>
                        <a:rPr sz="100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"Landing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_Outcome"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SPACEXTBL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WHERE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"Landing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_Outcome"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LIKE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"%success%drone</a:t>
                      </a:r>
                      <a:r>
                        <a:rPr sz="10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ship%"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(PAYLOAD_MASS</a:t>
                      </a:r>
                      <a:r>
                        <a:rPr sz="1000" b="1" u="sng" spc="229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 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KG_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BETWEEN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4000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6000)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solidFill>
                      <a:srgbClr val="4471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Mission_Outcome,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COUNT(Mission_Outcome)</a:t>
                      </a:r>
                      <a:r>
                        <a:rPr sz="10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TOTAL_SUCCESS_FAILURE</a:t>
                      </a:r>
                      <a:r>
                        <a:rPr sz="1000" b="1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 SPACEXTBL</a:t>
                      </a:r>
                      <a:r>
                        <a:rPr sz="10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Mission_Outcome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223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Booster_Version,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PAYLOAD_MASS</a:t>
                      </a:r>
                      <a:r>
                        <a:rPr sz="1000" b="1" u="sng" spc="2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KG_</a:t>
                      </a:r>
                      <a:r>
                        <a:rPr sz="10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SPACEXTBL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WHERE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PAYLOAD_MASS</a:t>
                      </a:r>
                      <a:r>
                        <a:rPr sz="1000" b="1" u="sng" spc="2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KG_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(SELECT MAX(PAYLOAD_MASS</a:t>
                      </a:r>
                      <a:r>
                        <a:rPr sz="1000" b="1" u="sng" spc="2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KG_)</a:t>
                      </a:r>
                      <a:r>
                        <a:rPr sz="10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SPACEXTBL)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2235" marB="0">
                    <a:solidFill>
                      <a:srgbClr val="4471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"Date",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substr("Date",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4, 2),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"Landing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_Outcome",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Booster_Version,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Launch_Site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SPACEXTBL WHERE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"Landing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_Outcome"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LIKE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"%failure%"</a:t>
                      </a:r>
                      <a:r>
                        <a:rPr sz="1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substr(Date,7,4)='2015'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223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 marR="3149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%sql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"Date",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"Landing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_Outcome",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COUNT("Landing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_Outcome")</a:t>
                      </a:r>
                      <a:r>
                        <a:rPr sz="10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SLO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SPACEXTBL</a:t>
                      </a:r>
                      <a:r>
                        <a:rPr sz="1000" b="1" spc="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WHERE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"Landing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_Outcome"</a:t>
                      </a:r>
                      <a:r>
                        <a:rPr sz="1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LIKE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"%Success%"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("Date"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BETWEEN</a:t>
                      </a:r>
                      <a:r>
                        <a:rPr sz="10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'04-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06-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2010'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'20-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03-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2017')</a:t>
                      </a:r>
                      <a:r>
                        <a:rPr sz="10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ORDER</a:t>
                      </a:r>
                      <a:r>
                        <a:rPr sz="10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SLO</a:t>
                      </a:r>
                      <a:r>
                        <a:rPr sz="10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20" dirty="0">
                          <a:latin typeface="Calibri"/>
                          <a:cs typeface="Calibri"/>
                        </a:rPr>
                        <a:t>DESC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4471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91664"/>
            <a:ext cx="9533255" cy="120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evaluate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different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features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behavior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would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affect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&amp;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barplot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EDA</a:t>
            </a:r>
            <a:r>
              <a:rPr spc="-240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spc="-10" dirty="0"/>
              <a:t>Visualization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" y="3236976"/>
            <a:ext cx="11277600" cy="2209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13247"/>
            <a:ext cx="9270365" cy="434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38115" indent="227965">
              <a:lnSpc>
                <a:spcPct val="153000"/>
              </a:lnSpc>
              <a:spcBef>
                <a:spcPts val="100"/>
              </a:spcBef>
              <a:buChar char="•"/>
              <a:tabLst>
                <a:tab pos="240665" algn="l"/>
                <a:tab pos="1748789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	we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observe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since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2013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kept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Increasing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till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2020</a:t>
            </a:r>
            <a:endParaRPr sz="2200" dirty="0">
              <a:latin typeface="Arial MT"/>
              <a:cs typeface="Arial MT"/>
            </a:endParaRPr>
          </a:p>
          <a:p>
            <a:pPr marL="12700" marR="4439920" indent="227965" algn="just">
              <a:lnSpc>
                <a:spcPct val="153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Finally,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one-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hot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encoding </a:t>
            </a:r>
            <a:r>
              <a:rPr sz="2200" spc="-114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format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features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used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prediction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600"/>
              </a:spcBef>
              <a:buClr>
                <a:srgbClr val="292929"/>
              </a:buClr>
              <a:buFont typeface="Arial MT"/>
              <a:buChar char="•"/>
            </a:pP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lang="en-MY" sz="2200" spc="-6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jupyter</a:t>
            </a:r>
            <a:r>
              <a:rPr lang="en-MY" sz="2200" spc="-6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-labs-</a:t>
            </a:r>
            <a:r>
              <a:rPr lang="en-MY" sz="2200" spc="-6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eda</a:t>
            </a:r>
            <a:r>
              <a:rPr lang="en-MY" sz="2200" spc="-6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-</a:t>
            </a:r>
            <a:r>
              <a:rPr lang="en-MY" sz="2200" spc="-6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dataviz.ipynb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EDA</a:t>
            </a:r>
            <a:r>
              <a:rPr spc="-240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spc="-10" dirty="0"/>
              <a:t>Visualization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1151" y="1304558"/>
            <a:ext cx="5681406" cy="36080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169" y="1283382"/>
            <a:ext cx="10645140" cy="4874411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520065" indent="-456565">
              <a:lnSpc>
                <a:spcPct val="100000"/>
              </a:lnSpc>
              <a:spcBef>
                <a:spcPts val="1510"/>
              </a:spcBef>
              <a:buAutoNum type="arabicPeriod"/>
              <a:tabLst>
                <a:tab pos="5200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Mark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endParaRPr sz="2000" dirty="0">
              <a:latin typeface="Arial MT"/>
              <a:cs typeface="Arial MT"/>
            </a:endParaRPr>
          </a:p>
          <a:p>
            <a:pPr marL="749300" marR="567690" lvl="1" indent="-228600">
              <a:lnSpc>
                <a:spcPts val="1839"/>
              </a:lnSpc>
              <a:spcBef>
                <a:spcPts val="1425"/>
              </a:spcBef>
              <a:buChar char="•"/>
              <a:tabLst>
                <a:tab pos="749300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Use</a:t>
            </a:r>
            <a:r>
              <a:rPr sz="17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b="1" spc="-80" dirty="0">
                <a:solidFill>
                  <a:srgbClr val="292929"/>
                </a:solidFill>
                <a:latin typeface="Arial"/>
                <a:cs typeface="Arial"/>
              </a:rPr>
              <a:t>Folium.Circle()</a:t>
            </a:r>
            <a:r>
              <a:rPr sz="170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create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circle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based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latitude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longitude</a:t>
            </a:r>
            <a:endParaRPr sz="1700" dirty="0">
              <a:latin typeface="Arial MT"/>
              <a:cs typeface="Arial MT"/>
            </a:endParaRPr>
          </a:p>
          <a:p>
            <a:pPr marL="749300" marR="464184" lvl="1" indent="-228600">
              <a:lnSpc>
                <a:spcPts val="1839"/>
              </a:lnSpc>
              <a:spcBef>
                <a:spcPts val="1400"/>
              </a:spcBef>
              <a:buChar char="•"/>
              <a:tabLst>
                <a:tab pos="749300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Use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b="1" spc="-80" dirty="0">
                <a:solidFill>
                  <a:srgbClr val="292929"/>
                </a:solidFill>
                <a:latin typeface="Arial"/>
                <a:cs typeface="Arial"/>
              </a:rPr>
              <a:t>Folium.map.Marker()</a:t>
            </a:r>
            <a:r>
              <a:rPr sz="1700" b="1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create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7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marker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for each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7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latitude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longitude</a:t>
            </a:r>
            <a:endParaRPr sz="1700" dirty="0">
              <a:latin typeface="Arial MT"/>
              <a:cs typeface="Arial MT"/>
            </a:endParaRPr>
          </a:p>
          <a:p>
            <a:pPr marL="520065" indent="-456565">
              <a:lnSpc>
                <a:spcPct val="100000"/>
              </a:lnSpc>
              <a:spcBef>
                <a:spcPts val="1120"/>
              </a:spcBef>
              <a:buAutoNum type="arabicPeriod"/>
              <a:tabLst>
                <a:tab pos="5200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Mark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success/failed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endParaRPr sz="2000" dirty="0">
              <a:latin typeface="Arial MT"/>
              <a:cs typeface="Arial MT"/>
            </a:endParaRPr>
          </a:p>
          <a:p>
            <a:pPr marL="748665" lvl="1" indent="-227965">
              <a:lnSpc>
                <a:spcPts val="1939"/>
              </a:lnSpc>
              <a:spcBef>
                <a:spcPts val="1200"/>
              </a:spcBef>
              <a:buChar char="•"/>
              <a:tabLst>
                <a:tab pos="748665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Here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7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use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b="1" spc="-75" dirty="0">
                <a:solidFill>
                  <a:srgbClr val="292929"/>
                </a:solidFill>
                <a:latin typeface="Arial"/>
                <a:cs typeface="Arial"/>
              </a:rPr>
              <a:t>MarkerCluster()</a:t>
            </a:r>
            <a:r>
              <a:rPr sz="1700" b="1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simply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containing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many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17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having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 same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coordinate 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endParaRPr sz="1700" dirty="0">
              <a:latin typeface="Arial MT"/>
              <a:cs typeface="Arial MT"/>
            </a:endParaRPr>
          </a:p>
          <a:p>
            <a:pPr marL="749300">
              <a:lnSpc>
                <a:spcPts val="1939"/>
              </a:lnSpc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label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them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green/red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success/failed</a:t>
            </a:r>
            <a:endParaRPr sz="1700" dirty="0">
              <a:latin typeface="Arial MT"/>
              <a:cs typeface="Arial MT"/>
            </a:endParaRPr>
          </a:p>
          <a:p>
            <a:pPr marL="520065" indent="-456565">
              <a:lnSpc>
                <a:spcPct val="100000"/>
              </a:lnSpc>
              <a:spcBef>
                <a:spcPts val="1150"/>
              </a:spcBef>
              <a:buAutoNum type="arabicPeriod" startAt="3"/>
              <a:tabLst>
                <a:tab pos="5200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distances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proximities</a:t>
            </a:r>
            <a:endParaRPr sz="2000" dirty="0">
              <a:latin typeface="Arial MT"/>
              <a:cs typeface="Arial MT"/>
            </a:endParaRPr>
          </a:p>
          <a:p>
            <a:pPr marL="748665" lvl="1" indent="-227965">
              <a:lnSpc>
                <a:spcPct val="100000"/>
              </a:lnSpc>
              <a:spcBef>
                <a:spcPts val="1215"/>
              </a:spcBef>
              <a:buChar char="•"/>
              <a:tabLst>
                <a:tab pos="748665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section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use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b="1" spc="-95" dirty="0">
                <a:solidFill>
                  <a:srgbClr val="292929"/>
                </a:solidFill>
                <a:latin typeface="Arial"/>
                <a:cs typeface="Arial"/>
              </a:rPr>
              <a:t>MousePosition</a:t>
            </a:r>
            <a:r>
              <a:rPr sz="17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get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coordinate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endParaRPr sz="1700" dirty="0">
              <a:latin typeface="Arial MT"/>
              <a:cs typeface="Arial MT"/>
            </a:endParaRPr>
          </a:p>
          <a:p>
            <a:pPr marL="748665" lvl="1" indent="-22796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748665" algn="l"/>
              </a:tabLst>
            </a:pPr>
            <a:r>
              <a:rPr sz="1700" b="1" spc="-90" dirty="0">
                <a:solidFill>
                  <a:srgbClr val="292929"/>
                </a:solidFill>
                <a:latin typeface="Arial"/>
                <a:cs typeface="Arial"/>
              </a:rPr>
              <a:t>folium.PolyLine()</a:t>
            </a:r>
            <a:r>
              <a:rPr sz="170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draw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17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17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marker</a:t>
            </a:r>
            <a:r>
              <a:rPr sz="17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site,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city,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railway, highway</a:t>
            </a:r>
            <a:endParaRPr sz="1700" dirty="0">
              <a:latin typeface="Arial MT"/>
              <a:cs typeface="Arial MT"/>
            </a:endParaRPr>
          </a:p>
          <a:p>
            <a:pPr marL="291465" indent="-227965">
              <a:lnSpc>
                <a:spcPct val="100000"/>
              </a:lnSpc>
              <a:spcBef>
                <a:spcPts val="1150"/>
              </a:spcBef>
              <a:buChar char="•"/>
              <a:tabLst>
                <a:tab pos="291465" algn="l"/>
              </a:tabLst>
            </a:pP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lang="en-MY"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lang="en-MY" sz="20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lang="en-MY"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your</a:t>
            </a:r>
            <a:r>
              <a:rPr lang="en-MY"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lang="en-MY"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lang="en-MY"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lang="en-MY"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lang="en-MY"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lang="en-MY"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lang="en-MY"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lang="en-MY" sz="2400" spc="-37" baseline="-13888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lang="en-MY" sz="2400" spc="-37" baseline="-13888" dirty="0" err="1">
                <a:solidFill>
                  <a:srgbClr val="1C7CDB"/>
                </a:solidFill>
                <a:latin typeface="Arial MT"/>
                <a:cs typeface="Arial MT"/>
                <a:hlinkClick r:id="rId2"/>
              </a:rPr>
              <a:t>lab_jupyter_launch_site_location.ipynb</a:t>
            </a:r>
            <a:endParaRPr lang="en-MY" sz="2400" baseline="-13888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80" dirty="0"/>
              <a:t> </a:t>
            </a:r>
            <a:r>
              <a:rPr dirty="0"/>
              <a:t>an</a:t>
            </a:r>
            <a:r>
              <a:rPr spc="-110" dirty="0"/>
              <a:t> </a:t>
            </a:r>
            <a:r>
              <a:rPr dirty="0"/>
              <a:t>Interactive</a:t>
            </a:r>
            <a:r>
              <a:rPr spc="-85" dirty="0"/>
              <a:t> </a:t>
            </a:r>
            <a:r>
              <a:rPr dirty="0"/>
              <a:t>Map</a:t>
            </a:r>
            <a:r>
              <a:rPr spc="-8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Folium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96896-012E-F8F8-ADA0-C1EC73CED32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102975" y="6107986"/>
            <a:ext cx="314959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9545955" cy="37734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Plots/graphs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interactions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0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Callback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count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1700" dirty="0">
              <a:latin typeface="Arial MT"/>
              <a:cs typeface="Arial MT"/>
            </a:endParaRPr>
          </a:p>
          <a:p>
            <a:pPr marL="1155065" lvl="2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1155065" algn="l"/>
              </a:tabLst>
            </a:pPr>
            <a:r>
              <a:rPr sz="1500" b="1" spc="-20" dirty="0">
                <a:solidFill>
                  <a:srgbClr val="292929"/>
                </a:solidFill>
                <a:latin typeface="Arial"/>
                <a:cs typeface="Arial"/>
              </a:rPr>
              <a:t>Input</a:t>
            </a:r>
            <a:r>
              <a:rPr sz="1500" b="1" spc="2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15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All/sites</a:t>
            </a:r>
            <a:r>
              <a:rPr sz="15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15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5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specific</a:t>
            </a:r>
            <a:r>
              <a:rPr sz="15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5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1500" dirty="0">
              <a:latin typeface="Arial MT"/>
              <a:cs typeface="Arial MT"/>
            </a:endParaRPr>
          </a:p>
          <a:p>
            <a:pPr marL="1155065" lvl="2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065" algn="l"/>
              </a:tabLst>
            </a:pPr>
            <a:r>
              <a:rPr sz="1500" b="1" spc="-85" dirty="0">
                <a:solidFill>
                  <a:srgbClr val="292929"/>
                </a:solidFill>
                <a:latin typeface="Arial"/>
                <a:cs typeface="Arial"/>
              </a:rPr>
              <a:t>Output</a:t>
            </a:r>
            <a:r>
              <a:rPr sz="1500" b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15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success/failed</a:t>
            </a:r>
            <a:r>
              <a:rPr sz="15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5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endParaRPr sz="15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385"/>
              </a:spcBef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Callback</a:t>
            </a:r>
            <a:r>
              <a:rPr sz="17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correlation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endParaRPr sz="1700" dirty="0">
              <a:latin typeface="Arial MT"/>
              <a:cs typeface="Arial MT"/>
            </a:endParaRPr>
          </a:p>
          <a:p>
            <a:pPr marL="1155065" lvl="2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1155065" algn="l"/>
              </a:tabLst>
            </a:pPr>
            <a:r>
              <a:rPr sz="1500" b="1" spc="-95" dirty="0">
                <a:solidFill>
                  <a:srgbClr val="292929"/>
                </a:solidFill>
                <a:latin typeface="Arial"/>
                <a:cs typeface="Arial"/>
              </a:rPr>
              <a:t>inputs</a:t>
            </a:r>
            <a:r>
              <a:rPr sz="15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15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All/sites</a:t>
            </a:r>
            <a:r>
              <a:rPr sz="15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15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specific</a:t>
            </a:r>
            <a:r>
              <a:rPr sz="15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5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15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 Payload</a:t>
            </a:r>
            <a:endParaRPr sz="1500" dirty="0">
              <a:latin typeface="Arial MT"/>
              <a:cs typeface="Arial MT"/>
            </a:endParaRPr>
          </a:p>
          <a:p>
            <a:pPr marL="1155065" lvl="2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065" algn="l"/>
              </a:tabLst>
            </a:pPr>
            <a:r>
              <a:rPr sz="1500" b="1" spc="-85" dirty="0">
                <a:solidFill>
                  <a:srgbClr val="292929"/>
                </a:solidFill>
                <a:latin typeface="Arial"/>
                <a:cs typeface="Arial"/>
              </a:rPr>
              <a:t>Output</a:t>
            </a:r>
            <a:r>
              <a:rPr sz="1500" b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15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success/failed</a:t>
            </a:r>
            <a:r>
              <a:rPr sz="15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5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endParaRPr sz="15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385"/>
              </a:spcBef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Slider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object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playload</a:t>
            </a:r>
            <a:endParaRPr sz="17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0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lab:</a:t>
            </a:r>
            <a:r>
              <a:rPr lang="en-MY" sz="2000" spc="-2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spacex_dash_app.py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85" dirty="0"/>
              <a:t> </a:t>
            </a:r>
            <a:r>
              <a:rPr dirty="0"/>
              <a:t>a</a:t>
            </a:r>
            <a:r>
              <a:rPr spc="-105" dirty="0"/>
              <a:t> </a:t>
            </a:r>
            <a:r>
              <a:rPr dirty="0"/>
              <a:t>Dashboard</a:t>
            </a:r>
            <a:r>
              <a:rPr spc="-70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dirty="0"/>
              <a:t>Plotly</a:t>
            </a:r>
            <a:r>
              <a:rPr spc="-85" dirty="0"/>
              <a:t> </a:t>
            </a:r>
            <a:r>
              <a:rPr spc="-20" dirty="0"/>
              <a:t>Dash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71704"/>
            <a:ext cx="10637520" cy="224790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14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Hyperparameter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fitting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parameter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ts val="2510"/>
              </a:lnSpc>
              <a:spcBef>
                <a:spcPts val="114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Try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different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algorithms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Regression,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SVM,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KNN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2510"/>
              </a:lnSpc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13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development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process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5477967"/>
            <a:ext cx="891413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lab:</a:t>
            </a:r>
            <a:r>
              <a:rPr lang="en-MY" sz="2200" spc="-2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SpaceX_Machine</a:t>
            </a:r>
            <a:r>
              <a:rPr lang="en-MY" sz="2200" spc="-2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 Learning Prediction_Part_5.ipynb</a:t>
            </a:r>
            <a:r>
              <a:rPr lang="en-US"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Predictive</a:t>
            </a:r>
            <a:r>
              <a:rPr spc="-240" dirty="0"/>
              <a:t> </a:t>
            </a:r>
            <a:r>
              <a:rPr dirty="0"/>
              <a:t>Analysis</a:t>
            </a:r>
            <a:r>
              <a:rPr spc="-80" dirty="0"/>
              <a:t> </a:t>
            </a:r>
            <a:r>
              <a:rPr spc="-10" dirty="0"/>
              <a:t>(Classification)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12394" y="4164838"/>
            <a:ext cx="2044700" cy="1146810"/>
            <a:chOff x="612394" y="4164838"/>
            <a:chExt cx="2044700" cy="1146810"/>
          </a:xfrm>
        </p:grpSpPr>
        <p:sp>
          <p:nvSpPr>
            <p:cNvPr id="6" name="object 6"/>
            <p:cNvSpPr/>
            <p:nvPr/>
          </p:nvSpPr>
          <p:spPr>
            <a:xfrm>
              <a:off x="618744" y="4171188"/>
              <a:ext cx="2032000" cy="1134110"/>
            </a:xfrm>
            <a:custGeom>
              <a:avLst/>
              <a:gdLst/>
              <a:ahLst/>
              <a:cxnLst/>
              <a:rect l="l" t="t" r="r" b="b"/>
              <a:pathLst>
                <a:path w="2032000" h="1134110">
                  <a:moveTo>
                    <a:pt x="1842516" y="0"/>
                  </a:moveTo>
                  <a:lnTo>
                    <a:pt x="188976" y="0"/>
                  </a:lnTo>
                  <a:lnTo>
                    <a:pt x="138738" y="6748"/>
                  </a:lnTo>
                  <a:lnTo>
                    <a:pt x="93596" y="25795"/>
                  </a:lnTo>
                  <a:lnTo>
                    <a:pt x="55349" y="55340"/>
                  </a:lnTo>
                  <a:lnTo>
                    <a:pt x="25800" y="93584"/>
                  </a:lnTo>
                  <a:lnTo>
                    <a:pt x="6750" y="138729"/>
                  </a:lnTo>
                  <a:lnTo>
                    <a:pt x="0" y="188975"/>
                  </a:lnTo>
                  <a:lnTo>
                    <a:pt x="0" y="944880"/>
                  </a:lnTo>
                  <a:lnTo>
                    <a:pt x="6750" y="995126"/>
                  </a:lnTo>
                  <a:lnTo>
                    <a:pt x="25800" y="1040271"/>
                  </a:lnTo>
                  <a:lnTo>
                    <a:pt x="55349" y="1078515"/>
                  </a:lnTo>
                  <a:lnTo>
                    <a:pt x="93596" y="1108060"/>
                  </a:lnTo>
                  <a:lnTo>
                    <a:pt x="138738" y="1127107"/>
                  </a:lnTo>
                  <a:lnTo>
                    <a:pt x="188976" y="1133856"/>
                  </a:lnTo>
                  <a:lnTo>
                    <a:pt x="1842516" y="1133856"/>
                  </a:lnTo>
                  <a:lnTo>
                    <a:pt x="1892762" y="1127107"/>
                  </a:lnTo>
                  <a:lnTo>
                    <a:pt x="1937907" y="1108060"/>
                  </a:lnTo>
                  <a:lnTo>
                    <a:pt x="1976151" y="1078515"/>
                  </a:lnTo>
                  <a:lnTo>
                    <a:pt x="2005696" y="1040271"/>
                  </a:lnTo>
                  <a:lnTo>
                    <a:pt x="2024743" y="995126"/>
                  </a:lnTo>
                  <a:lnTo>
                    <a:pt x="2031492" y="944880"/>
                  </a:lnTo>
                  <a:lnTo>
                    <a:pt x="2031492" y="188975"/>
                  </a:lnTo>
                  <a:lnTo>
                    <a:pt x="2024743" y="138729"/>
                  </a:lnTo>
                  <a:lnTo>
                    <a:pt x="2005696" y="93584"/>
                  </a:lnTo>
                  <a:lnTo>
                    <a:pt x="1976151" y="55340"/>
                  </a:lnTo>
                  <a:lnTo>
                    <a:pt x="1937907" y="25795"/>
                  </a:lnTo>
                  <a:lnTo>
                    <a:pt x="1892762" y="6748"/>
                  </a:lnTo>
                  <a:lnTo>
                    <a:pt x="184251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8744" y="4171188"/>
              <a:ext cx="2032000" cy="1134110"/>
            </a:xfrm>
            <a:custGeom>
              <a:avLst/>
              <a:gdLst/>
              <a:ahLst/>
              <a:cxnLst/>
              <a:rect l="l" t="t" r="r" b="b"/>
              <a:pathLst>
                <a:path w="2032000" h="1134110">
                  <a:moveTo>
                    <a:pt x="0" y="188975"/>
                  </a:moveTo>
                  <a:lnTo>
                    <a:pt x="6750" y="138729"/>
                  </a:lnTo>
                  <a:lnTo>
                    <a:pt x="25800" y="93584"/>
                  </a:lnTo>
                  <a:lnTo>
                    <a:pt x="55349" y="55340"/>
                  </a:lnTo>
                  <a:lnTo>
                    <a:pt x="93596" y="25795"/>
                  </a:lnTo>
                  <a:lnTo>
                    <a:pt x="138738" y="6748"/>
                  </a:lnTo>
                  <a:lnTo>
                    <a:pt x="188976" y="0"/>
                  </a:lnTo>
                  <a:lnTo>
                    <a:pt x="1842516" y="0"/>
                  </a:lnTo>
                  <a:lnTo>
                    <a:pt x="1892762" y="6748"/>
                  </a:lnTo>
                  <a:lnTo>
                    <a:pt x="1937907" y="25795"/>
                  </a:lnTo>
                  <a:lnTo>
                    <a:pt x="1976151" y="55340"/>
                  </a:lnTo>
                  <a:lnTo>
                    <a:pt x="2005696" y="93584"/>
                  </a:lnTo>
                  <a:lnTo>
                    <a:pt x="2024743" y="138729"/>
                  </a:lnTo>
                  <a:lnTo>
                    <a:pt x="2031492" y="188975"/>
                  </a:lnTo>
                  <a:lnTo>
                    <a:pt x="2031492" y="944880"/>
                  </a:lnTo>
                  <a:lnTo>
                    <a:pt x="2024743" y="995126"/>
                  </a:lnTo>
                  <a:lnTo>
                    <a:pt x="2005696" y="1040271"/>
                  </a:lnTo>
                  <a:lnTo>
                    <a:pt x="1976151" y="1078515"/>
                  </a:lnTo>
                  <a:lnTo>
                    <a:pt x="1937907" y="1108060"/>
                  </a:lnTo>
                  <a:lnTo>
                    <a:pt x="1892762" y="1127107"/>
                  </a:lnTo>
                  <a:lnTo>
                    <a:pt x="1842516" y="1133856"/>
                  </a:lnTo>
                  <a:lnTo>
                    <a:pt x="188976" y="1133856"/>
                  </a:lnTo>
                  <a:lnTo>
                    <a:pt x="138738" y="1127107"/>
                  </a:lnTo>
                  <a:lnTo>
                    <a:pt x="93596" y="1108060"/>
                  </a:lnTo>
                  <a:lnTo>
                    <a:pt x="55349" y="1078515"/>
                  </a:lnTo>
                  <a:lnTo>
                    <a:pt x="25800" y="1040271"/>
                  </a:lnTo>
                  <a:lnTo>
                    <a:pt x="6750" y="995126"/>
                  </a:lnTo>
                  <a:lnTo>
                    <a:pt x="0" y="944880"/>
                  </a:lnTo>
                  <a:lnTo>
                    <a:pt x="0" y="188975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3119" y="4299966"/>
            <a:ext cx="16021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preparation </a:t>
            </a:r>
            <a:r>
              <a:rPr sz="1800" dirty="0">
                <a:latin typeface="Calibri"/>
                <a:cs typeface="Calibri"/>
              </a:rPr>
              <a:t>(Class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splitting, </a:t>
            </a:r>
            <a:r>
              <a:rPr sz="1800" dirty="0">
                <a:latin typeface="Calibri"/>
                <a:cs typeface="Calibri"/>
              </a:rPr>
              <a:t>Normalization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143490" y="4175505"/>
            <a:ext cx="1663700" cy="1136015"/>
            <a:chOff x="10143490" y="4175505"/>
            <a:chExt cx="1663700" cy="1136015"/>
          </a:xfrm>
        </p:grpSpPr>
        <p:sp>
          <p:nvSpPr>
            <p:cNvPr id="10" name="object 10"/>
            <p:cNvSpPr/>
            <p:nvPr/>
          </p:nvSpPr>
          <p:spPr>
            <a:xfrm>
              <a:off x="10149840" y="4181855"/>
              <a:ext cx="1651000" cy="1123315"/>
            </a:xfrm>
            <a:custGeom>
              <a:avLst/>
              <a:gdLst/>
              <a:ahLst/>
              <a:cxnLst/>
              <a:rect l="l" t="t" r="r" b="b"/>
              <a:pathLst>
                <a:path w="1651000" h="1123314">
                  <a:moveTo>
                    <a:pt x="1463293" y="0"/>
                  </a:moveTo>
                  <a:lnTo>
                    <a:pt x="187198" y="0"/>
                  </a:lnTo>
                  <a:lnTo>
                    <a:pt x="137436" y="6687"/>
                  </a:lnTo>
                  <a:lnTo>
                    <a:pt x="92719" y="25559"/>
                  </a:lnTo>
                  <a:lnTo>
                    <a:pt x="54832" y="54832"/>
                  </a:lnTo>
                  <a:lnTo>
                    <a:pt x="25559" y="92719"/>
                  </a:lnTo>
                  <a:lnTo>
                    <a:pt x="6687" y="137436"/>
                  </a:lnTo>
                  <a:lnTo>
                    <a:pt x="0" y="187198"/>
                  </a:lnTo>
                  <a:lnTo>
                    <a:pt x="0" y="935990"/>
                  </a:lnTo>
                  <a:lnTo>
                    <a:pt x="6687" y="985751"/>
                  </a:lnTo>
                  <a:lnTo>
                    <a:pt x="25559" y="1030468"/>
                  </a:lnTo>
                  <a:lnTo>
                    <a:pt x="54832" y="1068355"/>
                  </a:lnTo>
                  <a:lnTo>
                    <a:pt x="92719" y="1097628"/>
                  </a:lnTo>
                  <a:lnTo>
                    <a:pt x="137436" y="1116500"/>
                  </a:lnTo>
                  <a:lnTo>
                    <a:pt x="187198" y="1123188"/>
                  </a:lnTo>
                  <a:lnTo>
                    <a:pt x="1463293" y="1123188"/>
                  </a:lnTo>
                  <a:lnTo>
                    <a:pt x="1513055" y="1116500"/>
                  </a:lnTo>
                  <a:lnTo>
                    <a:pt x="1557772" y="1097628"/>
                  </a:lnTo>
                  <a:lnTo>
                    <a:pt x="1595659" y="1068355"/>
                  </a:lnTo>
                  <a:lnTo>
                    <a:pt x="1624932" y="1030468"/>
                  </a:lnTo>
                  <a:lnTo>
                    <a:pt x="1643804" y="985751"/>
                  </a:lnTo>
                  <a:lnTo>
                    <a:pt x="1650491" y="935990"/>
                  </a:lnTo>
                  <a:lnTo>
                    <a:pt x="1650491" y="187198"/>
                  </a:lnTo>
                  <a:lnTo>
                    <a:pt x="1643804" y="137436"/>
                  </a:lnTo>
                  <a:lnTo>
                    <a:pt x="1624932" y="92719"/>
                  </a:lnTo>
                  <a:lnTo>
                    <a:pt x="1595659" y="54832"/>
                  </a:lnTo>
                  <a:lnTo>
                    <a:pt x="1557772" y="25559"/>
                  </a:lnTo>
                  <a:lnTo>
                    <a:pt x="1513055" y="6687"/>
                  </a:lnTo>
                  <a:lnTo>
                    <a:pt x="146329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49840" y="4181855"/>
              <a:ext cx="1651000" cy="1123315"/>
            </a:xfrm>
            <a:custGeom>
              <a:avLst/>
              <a:gdLst/>
              <a:ahLst/>
              <a:cxnLst/>
              <a:rect l="l" t="t" r="r" b="b"/>
              <a:pathLst>
                <a:path w="1651000" h="1123314">
                  <a:moveTo>
                    <a:pt x="0" y="187198"/>
                  </a:moveTo>
                  <a:lnTo>
                    <a:pt x="6687" y="137436"/>
                  </a:lnTo>
                  <a:lnTo>
                    <a:pt x="25559" y="92719"/>
                  </a:lnTo>
                  <a:lnTo>
                    <a:pt x="54832" y="54832"/>
                  </a:lnTo>
                  <a:lnTo>
                    <a:pt x="92719" y="25559"/>
                  </a:lnTo>
                  <a:lnTo>
                    <a:pt x="137436" y="6687"/>
                  </a:lnTo>
                  <a:lnTo>
                    <a:pt x="187198" y="0"/>
                  </a:lnTo>
                  <a:lnTo>
                    <a:pt x="1463293" y="0"/>
                  </a:lnTo>
                  <a:lnTo>
                    <a:pt x="1513055" y="6687"/>
                  </a:lnTo>
                  <a:lnTo>
                    <a:pt x="1557772" y="25559"/>
                  </a:lnTo>
                  <a:lnTo>
                    <a:pt x="1595659" y="54832"/>
                  </a:lnTo>
                  <a:lnTo>
                    <a:pt x="1624932" y="92719"/>
                  </a:lnTo>
                  <a:lnTo>
                    <a:pt x="1643804" y="137436"/>
                  </a:lnTo>
                  <a:lnTo>
                    <a:pt x="1650491" y="187198"/>
                  </a:lnTo>
                  <a:lnTo>
                    <a:pt x="1650491" y="935990"/>
                  </a:lnTo>
                  <a:lnTo>
                    <a:pt x="1643804" y="985751"/>
                  </a:lnTo>
                  <a:lnTo>
                    <a:pt x="1624932" y="1030468"/>
                  </a:lnTo>
                  <a:lnTo>
                    <a:pt x="1595659" y="1068355"/>
                  </a:lnTo>
                  <a:lnTo>
                    <a:pt x="1557772" y="1097628"/>
                  </a:lnTo>
                  <a:lnTo>
                    <a:pt x="1513055" y="1116500"/>
                  </a:lnTo>
                  <a:lnTo>
                    <a:pt x="1463293" y="1123188"/>
                  </a:lnTo>
                  <a:lnTo>
                    <a:pt x="187198" y="1123188"/>
                  </a:lnTo>
                  <a:lnTo>
                    <a:pt x="137436" y="1116500"/>
                  </a:lnTo>
                  <a:lnTo>
                    <a:pt x="92719" y="1097628"/>
                  </a:lnTo>
                  <a:lnTo>
                    <a:pt x="54832" y="1068355"/>
                  </a:lnTo>
                  <a:lnTo>
                    <a:pt x="25559" y="1030468"/>
                  </a:lnTo>
                  <a:lnTo>
                    <a:pt x="6687" y="985751"/>
                  </a:lnTo>
                  <a:lnTo>
                    <a:pt x="0" y="935990"/>
                  </a:lnTo>
                  <a:lnTo>
                    <a:pt x="0" y="187198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421493" y="4441952"/>
            <a:ext cx="1108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marR="5080" indent="-596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Scoring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Evaluation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72842" y="4175505"/>
            <a:ext cx="2503170" cy="1145540"/>
            <a:chOff x="2672842" y="4175505"/>
            <a:chExt cx="2503170" cy="1145540"/>
          </a:xfrm>
        </p:grpSpPr>
        <p:sp>
          <p:nvSpPr>
            <p:cNvPr id="14" name="object 14"/>
            <p:cNvSpPr/>
            <p:nvPr/>
          </p:nvSpPr>
          <p:spPr>
            <a:xfrm>
              <a:off x="2679192" y="4471415"/>
              <a:ext cx="441959" cy="533400"/>
            </a:xfrm>
            <a:custGeom>
              <a:avLst/>
              <a:gdLst/>
              <a:ahLst/>
              <a:cxnLst/>
              <a:rect l="l" t="t" r="r" b="b"/>
              <a:pathLst>
                <a:path w="441960" h="533400">
                  <a:moveTo>
                    <a:pt x="220980" y="0"/>
                  </a:moveTo>
                  <a:lnTo>
                    <a:pt x="220980" y="133349"/>
                  </a:lnTo>
                  <a:lnTo>
                    <a:pt x="0" y="133349"/>
                  </a:lnTo>
                  <a:lnTo>
                    <a:pt x="0" y="400049"/>
                  </a:lnTo>
                  <a:lnTo>
                    <a:pt x="220980" y="400049"/>
                  </a:lnTo>
                  <a:lnTo>
                    <a:pt x="220980" y="533399"/>
                  </a:lnTo>
                  <a:lnTo>
                    <a:pt x="441959" y="266699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79192" y="4471415"/>
              <a:ext cx="441959" cy="533400"/>
            </a:xfrm>
            <a:custGeom>
              <a:avLst/>
              <a:gdLst/>
              <a:ahLst/>
              <a:cxnLst/>
              <a:rect l="l" t="t" r="r" b="b"/>
              <a:pathLst>
                <a:path w="441960" h="533400">
                  <a:moveTo>
                    <a:pt x="0" y="133349"/>
                  </a:moveTo>
                  <a:lnTo>
                    <a:pt x="220980" y="133349"/>
                  </a:lnTo>
                  <a:lnTo>
                    <a:pt x="220980" y="0"/>
                  </a:lnTo>
                  <a:lnTo>
                    <a:pt x="441959" y="266699"/>
                  </a:lnTo>
                  <a:lnTo>
                    <a:pt x="220980" y="533399"/>
                  </a:lnTo>
                  <a:lnTo>
                    <a:pt x="220980" y="400049"/>
                  </a:lnTo>
                  <a:lnTo>
                    <a:pt x="0" y="400049"/>
                  </a:lnTo>
                  <a:lnTo>
                    <a:pt x="0" y="133349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39440" y="4181855"/>
              <a:ext cx="2030095" cy="1132840"/>
            </a:xfrm>
            <a:custGeom>
              <a:avLst/>
              <a:gdLst/>
              <a:ahLst/>
              <a:cxnLst/>
              <a:rect l="l" t="t" r="r" b="b"/>
              <a:pathLst>
                <a:path w="2030095" h="1132839">
                  <a:moveTo>
                    <a:pt x="1841246" y="0"/>
                  </a:moveTo>
                  <a:lnTo>
                    <a:pt x="188722" y="0"/>
                  </a:lnTo>
                  <a:lnTo>
                    <a:pt x="138538" y="6738"/>
                  </a:lnTo>
                  <a:lnTo>
                    <a:pt x="93453" y="25757"/>
                  </a:lnTo>
                  <a:lnTo>
                    <a:pt x="55260" y="55260"/>
                  </a:lnTo>
                  <a:lnTo>
                    <a:pt x="25757" y="93453"/>
                  </a:lnTo>
                  <a:lnTo>
                    <a:pt x="6738" y="138538"/>
                  </a:lnTo>
                  <a:lnTo>
                    <a:pt x="0" y="188722"/>
                  </a:lnTo>
                  <a:lnTo>
                    <a:pt x="0" y="943610"/>
                  </a:lnTo>
                  <a:lnTo>
                    <a:pt x="6738" y="993793"/>
                  </a:lnTo>
                  <a:lnTo>
                    <a:pt x="25757" y="1038878"/>
                  </a:lnTo>
                  <a:lnTo>
                    <a:pt x="55260" y="1077071"/>
                  </a:lnTo>
                  <a:lnTo>
                    <a:pt x="93453" y="1106574"/>
                  </a:lnTo>
                  <a:lnTo>
                    <a:pt x="138538" y="1125593"/>
                  </a:lnTo>
                  <a:lnTo>
                    <a:pt x="188722" y="1132332"/>
                  </a:lnTo>
                  <a:lnTo>
                    <a:pt x="1841246" y="1132332"/>
                  </a:lnTo>
                  <a:lnTo>
                    <a:pt x="1891429" y="1125593"/>
                  </a:lnTo>
                  <a:lnTo>
                    <a:pt x="1936514" y="1106574"/>
                  </a:lnTo>
                  <a:lnTo>
                    <a:pt x="1974707" y="1077071"/>
                  </a:lnTo>
                  <a:lnTo>
                    <a:pt x="2004210" y="1038878"/>
                  </a:lnTo>
                  <a:lnTo>
                    <a:pt x="2023229" y="993793"/>
                  </a:lnTo>
                  <a:lnTo>
                    <a:pt x="2029968" y="943610"/>
                  </a:lnTo>
                  <a:lnTo>
                    <a:pt x="2029968" y="188722"/>
                  </a:lnTo>
                  <a:lnTo>
                    <a:pt x="2023229" y="138538"/>
                  </a:lnTo>
                  <a:lnTo>
                    <a:pt x="2004210" y="93453"/>
                  </a:lnTo>
                  <a:lnTo>
                    <a:pt x="1974707" y="55260"/>
                  </a:lnTo>
                  <a:lnTo>
                    <a:pt x="1936514" y="25757"/>
                  </a:lnTo>
                  <a:lnTo>
                    <a:pt x="1891429" y="6738"/>
                  </a:lnTo>
                  <a:lnTo>
                    <a:pt x="18412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39440" y="4181855"/>
              <a:ext cx="2030095" cy="1132840"/>
            </a:xfrm>
            <a:custGeom>
              <a:avLst/>
              <a:gdLst/>
              <a:ahLst/>
              <a:cxnLst/>
              <a:rect l="l" t="t" r="r" b="b"/>
              <a:pathLst>
                <a:path w="2030095" h="1132839">
                  <a:moveTo>
                    <a:pt x="0" y="188722"/>
                  </a:moveTo>
                  <a:lnTo>
                    <a:pt x="6738" y="138538"/>
                  </a:lnTo>
                  <a:lnTo>
                    <a:pt x="25757" y="93453"/>
                  </a:lnTo>
                  <a:lnTo>
                    <a:pt x="55260" y="55260"/>
                  </a:lnTo>
                  <a:lnTo>
                    <a:pt x="93453" y="25757"/>
                  </a:lnTo>
                  <a:lnTo>
                    <a:pt x="138538" y="6738"/>
                  </a:lnTo>
                  <a:lnTo>
                    <a:pt x="188722" y="0"/>
                  </a:lnTo>
                  <a:lnTo>
                    <a:pt x="1841246" y="0"/>
                  </a:lnTo>
                  <a:lnTo>
                    <a:pt x="1891429" y="6738"/>
                  </a:lnTo>
                  <a:lnTo>
                    <a:pt x="1936514" y="25757"/>
                  </a:lnTo>
                  <a:lnTo>
                    <a:pt x="1974707" y="55260"/>
                  </a:lnTo>
                  <a:lnTo>
                    <a:pt x="2004210" y="93453"/>
                  </a:lnTo>
                  <a:lnTo>
                    <a:pt x="2023229" y="138538"/>
                  </a:lnTo>
                  <a:lnTo>
                    <a:pt x="2029968" y="188722"/>
                  </a:lnTo>
                  <a:lnTo>
                    <a:pt x="2029968" y="943610"/>
                  </a:lnTo>
                  <a:lnTo>
                    <a:pt x="2023229" y="993793"/>
                  </a:lnTo>
                  <a:lnTo>
                    <a:pt x="2004210" y="1038878"/>
                  </a:lnTo>
                  <a:lnTo>
                    <a:pt x="1974707" y="1077071"/>
                  </a:lnTo>
                  <a:lnTo>
                    <a:pt x="1936514" y="1106574"/>
                  </a:lnTo>
                  <a:lnTo>
                    <a:pt x="1891429" y="1125593"/>
                  </a:lnTo>
                  <a:lnTo>
                    <a:pt x="1841246" y="1132332"/>
                  </a:lnTo>
                  <a:lnTo>
                    <a:pt x="188722" y="1132332"/>
                  </a:lnTo>
                  <a:lnTo>
                    <a:pt x="138538" y="1125593"/>
                  </a:lnTo>
                  <a:lnTo>
                    <a:pt x="93453" y="1106574"/>
                  </a:lnTo>
                  <a:lnTo>
                    <a:pt x="55260" y="1077071"/>
                  </a:lnTo>
                  <a:lnTo>
                    <a:pt x="25757" y="1038878"/>
                  </a:lnTo>
                  <a:lnTo>
                    <a:pt x="6738" y="993793"/>
                  </a:lnTo>
                  <a:lnTo>
                    <a:pt x="0" y="943610"/>
                  </a:lnTo>
                  <a:lnTo>
                    <a:pt x="0" y="188722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22446" y="4447158"/>
            <a:ext cx="1667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Splitting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into </a:t>
            </a:r>
            <a:r>
              <a:rPr sz="1800" dirty="0">
                <a:latin typeface="Calibri"/>
                <a:cs typeface="Calibri"/>
              </a:rPr>
              <a:t>train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40323" y="4181855"/>
            <a:ext cx="1899285" cy="1123315"/>
          </a:xfrm>
          <a:custGeom>
            <a:avLst/>
            <a:gdLst/>
            <a:ahLst/>
            <a:cxnLst/>
            <a:rect l="l" t="t" r="r" b="b"/>
            <a:pathLst>
              <a:path w="1899284" h="1123314">
                <a:moveTo>
                  <a:pt x="1711705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935990"/>
                </a:lnTo>
                <a:lnTo>
                  <a:pt x="6687" y="985751"/>
                </a:lnTo>
                <a:lnTo>
                  <a:pt x="25559" y="1030468"/>
                </a:lnTo>
                <a:lnTo>
                  <a:pt x="54832" y="1068355"/>
                </a:lnTo>
                <a:lnTo>
                  <a:pt x="92719" y="1097628"/>
                </a:lnTo>
                <a:lnTo>
                  <a:pt x="137436" y="1116500"/>
                </a:lnTo>
                <a:lnTo>
                  <a:pt x="187198" y="1123188"/>
                </a:lnTo>
                <a:lnTo>
                  <a:pt x="1711705" y="1123188"/>
                </a:lnTo>
                <a:lnTo>
                  <a:pt x="1761467" y="1116500"/>
                </a:lnTo>
                <a:lnTo>
                  <a:pt x="1806184" y="1097628"/>
                </a:lnTo>
                <a:lnTo>
                  <a:pt x="1844071" y="1068355"/>
                </a:lnTo>
                <a:lnTo>
                  <a:pt x="1873344" y="1030468"/>
                </a:lnTo>
                <a:lnTo>
                  <a:pt x="1892216" y="985751"/>
                </a:lnTo>
                <a:lnTo>
                  <a:pt x="1898903" y="935990"/>
                </a:lnTo>
                <a:lnTo>
                  <a:pt x="1898903" y="187198"/>
                </a:lnTo>
                <a:lnTo>
                  <a:pt x="1892216" y="137436"/>
                </a:lnTo>
                <a:lnTo>
                  <a:pt x="1873344" y="92719"/>
                </a:lnTo>
                <a:lnTo>
                  <a:pt x="1844071" y="54832"/>
                </a:lnTo>
                <a:lnTo>
                  <a:pt x="1806184" y="25559"/>
                </a:lnTo>
                <a:lnTo>
                  <a:pt x="1761467" y="6687"/>
                </a:lnTo>
                <a:lnTo>
                  <a:pt x="171170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09234" y="4304233"/>
            <a:ext cx="15627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Hyperparameter </a:t>
            </a:r>
            <a:r>
              <a:rPr sz="1800" dirty="0">
                <a:latin typeface="Calibri"/>
                <a:cs typeface="Calibri"/>
              </a:rPr>
              <a:t>Setup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GridSearchCV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012938" y="4164838"/>
            <a:ext cx="1692275" cy="1146810"/>
            <a:chOff x="8012938" y="4164838"/>
            <a:chExt cx="1692275" cy="1146810"/>
          </a:xfrm>
        </p:grpSpPr>
        <p:sp>
          <p:nvSpPr>
            <p:cNvPr id="22" name="object 22"/>
            <p:cNvSpPr/>
            <p:nvPr/>
          </p:nvSpPr>
          <p:spPr>
            <a:xfrm>
              <a:off x="8714232" y="4251960"/>
              <a:ext cx="615950" cy="413384"/>
            </a:xfrm>
            <a:custGeom>
              <a:avLst/>
              <a:gdLst/>
              <a:ahLst/>
              <a:cxnLst/>
              <a:rect l="l" t="t" r="r" b="b"/>
              <a:pathLst>
                <a:path w="615950" h="413385">
                  <a:moveTo>
                    <a:pt x="409194" y="0"/>
                  </a:moveTo>
                  <a:lnTo>
                    <a:pt x="409194" y="103250"/>
                  </a:lnTo>
                  <a:lnTo>
                    <a:pt x="0" y="103250"/>
                  </a:lnTo>
                  <a:lnTo>
                    <a:pt x="0" y="309752"/>
                  </a:lnTo>
                  <a:lnTo>
                    <a:pt x="409194" y="309752"/>
                  </a:lnTo>
                  <a:lnTo>
                    <a:pt x="409194" y="413003"/>
                  </a:lnTo>
                  <a:lnTo>
                    <a:pt x="615696" y="206501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14232" y="4251960"/>
              <a:ext cx="615950" cy="413384"/>
            </a:xfrm>
            <a:custGeom>
              <a:avLst/>
              <a:gdLst/>
              <a:ahLst/>
              <a:cxnLst/>
              <a:rect l="l" t="t" r="r" b="b"/>
              <a:pathLst>
                <a:path w="615950" h="413385">
                  <a:moveTo>
                    <a:pt x="0" y="103250"/>
                  </a:moveTo>
                  <a:lnTo>
                    <a:pt x="409194" y="103250"/>
                  </a:lnTo>
                  <a:lnTo>
                    <a:pt x="409194" y="0"/>
                  </a:lnTo>
                  <a:lnTo>
                    <a:pt x="615696" y="206501"/>
                  </a:lnTo>
                  <a:lnTo>
                    <a:pt x="409194" y="413003"/>
                  </a:lnTo>
                  <a:lnTo>
                    <a:pt x="409194" y="309752"/>
                  </a:lnTo>
                  <a:lnTo>
                    <a:pt x="0" y="309752"/>
                  </a:lnTo>
                  <a:lnTo>
                    <a:pt x="0" y="10325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19288" y="4171188"/>
              <a:ext cx="1679575" cy="1134110"/>
            </a:xfrm>
            <a:custGeom>
              <a:avLst/>
              <a:gdLst/>
              <a:ahLst/>
              <a:cxnLst/>
              <a:rect l="l" t="t" r="r" b="b"/>
              <a:pathLst>
                <a:path w="1679575" h="1134110">
                  <a:moveTo>
                    <a:pt x="1490471" y="0"/>
                  </a:moveTo>
                  <a:lnTo>
                    <a:pt x="188975" y="0"/>
                  </a:lnTo>
                  <a:lnTo>
                    <a:pt x="138729" y="6748"/>
                  </a:lnTo>
                  <a:lnTo>
                    <a:pt x="93584" y="25795"/>
                  </a:lnTo>
                  <a:lnTo>
                    <a:pt x="55340" y="55340"/>
                  </a:lnTo>
                  <a:lnTo>
                    <a:pt x="25795" y="93584"/>
                  </a:lnTo>
                  <a:lnTo>
                    <a:pt x="6748" y="138729"/>
                  </a:lnTo>
                  <a:lnTo>
                    <a:pt x="0" y="188975"/>
                  </a:lnTo>
                  <a:lnTo>
                    <a:pt x="0" y="944880"/>
                  </a:lnTo>
                  <a:lnTo>
                    <a:pt x="6748" y="995126"/>
                  </a:lnTo>
                  <a:lnTo>
                    <a:pt x="25795" y="1040271"/>
                  </a:lnTo>
                  <a:lnTo>
                    <a:pt x="55340" y="1078515"/>
                  </a:lnTo>
                  <a:lnTo>
                    <a:pt x="93584" y="1108060"/>
                  </a:lnTo>
                  <a:lnTo>
                    <a:pt x="138729" y="1127107"/>
                  </a:lnTo>
                  <a:lnTo>
                    <a:pt x="188975" y="1133856"/>
                  </a:lnTo>
                  <a:lnTo>
                    <a:pt x="1490471" y="1133856"/>
                  </a:lnTo>
                  <a:lnTo>
                    <a:pt x="1540718" y="1127107"/>
                  </a:lnTo>
                  <a:lnTo>
                    <a:pt x="1585863" y="1108060"/>
                  </a:lnTo>
                  <a:lnTo>
                    <a:pt x="1624107" y="1078515"/>
                  </a:lnTo>
                  <a:lnTo>
                    <a:pt x="1653652" y="1040271"/>
                  </a:lnTo>
                  <a:lnTo>
                    <a:pt x="1672699" y="995126"/>
                  </a:lnTo>
                  <a:lnTo>
                    <a:pt x="1679447" y="944880"/>
                  </a:lnTo>
                  <a:lnTo>
                    <a:pt x="1679447" y="188975"/>
                  </a:lnTo>
                  <a:lnTo>
                    <a:pt x="1672699" y="138729"/>
                  </a:lnTo>
                  <a:lnTo>
                    <a:pt x="1653652" y="93584"/>
                  </a:lnTo>
                  <a:lnTo>
                    <a:pt x="1624107" y="55340"/>
                  </a:lnTo>
                  <a:lnTo>
                    <a:pt x="1585863" y="25795"/>
                  </a:lnTo>
                  <a:lnTo>
                    <a:pt x="1540718" y="6748"/>
                  </a:lnTo>
                  <a:lnTo>
                    <a:pt x="14904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19288" y="4171188"/>
              <a:ext cx="1679575" cy="1134110"/>
            </a:xfrm>
            <a:custGeom>
              <a:avLst/>
              <a:gdLst/>
              <a:ahLst/>
              <a:cxnLst/>
              <a:rect l="l" t="t" r="r" b="b"/>
              <a:pathLst>
                <a:path w="1679575" h="1134110">
                  <a:moveTo>
                    <a:pt x="0" y="188975"/>
                  </a:moveTo>
                  <a:lnTo>
                    <a:pt x="6748" y="138729"/>
                  </a:lnTo>
                  <a:lnTo>
                    <a:pt x="25795" y="93584"/>
                  </a:lnTo>
                  <a:lnTo>
                    <a:pt x="55340" y="55340"/>
                  </a:lnTo>
                  <a:lnTo>
                    <a:pt x="93584" y="25795"/>
                  </a:lnTo>
                  <a:lnTo>
                    <a:pt x="138729" y="6748"/>
                  </a:lnTo>
                  <a:lnTo>
                    <a:pt x="188975" y="0"/>
                  </a:lnTo>
                  <a:lnTo>
                    <a:pt x="1490471" y="0"/>
                  </a:lnTo>
                  <a:lnTo>
                    <a:pt x="1540718" y="6748"/>
                  </a:lnTo>
                  <a:lnTo>
                    <a:pt x="1585863" y="25795"/>
                  </a:lnTo>
                  <a:lnTo>
                    <a:pt x="1624107" y="55340"/>
                  </a:lnTo>
                  <a:lnTo>
                    <a:pt x="1653652" y="93584"/>
                  </a:lnTo>
                  <a:lnTo>
                    <a:pt x="1672699" y="138729"/>
                  </a:lnTo>
                  <a:lnTo>
                    <a:pt x="1679447" y="188975"/>
                  </a:lnTo>
                  <a:lnTo>
                    <a:pt x="1679447" y="944880"/>
                  </a:lnTo>
                  <a:lnTo>
                    <a:pt x="1672699" y="995126"/>
                  </a:lnTo>
                  <a:lnTo>
                    <a:pt x="1653652" y="1040271"/>
                  </a:lnTo>
                  <a:lnTo>
                    <a:pt x="1624107" y="1078515"/>
                  </a:lnTo>
                  <a:lnTo>
                    <a:pt x="1585863" y="1108060"/>
                  </a:lnTo>
                  <a:lnTo>
                    <a:pt x="1540718" y="1127107"/>
                  </a:lnTo>
                  <a:lnTo>
                    <a:pt x="1490471" y="1133856"/>
                  </a:lnTo>
                  <a:lnTo>
                    <a:pt x="188975" y="1133856"/>
                  </a:lnTo>
                  <a:lnTo>
                    <a:pt x="138729" y="1127107"/>
                  </a:lnTo>
                  <a:lnTo>
                    <a:pt x="93584" y="1108060"/>
                  </a:lnTo>
                  <a:lnTo>
                    <a:pt x="55340" y="1078515"/>
                  </a:lnTo>
                  <a:lnTo>
                    <a:pt x="25795" y="1040271"/>
                  </a:lnTo>
                  <a:lnTo>
                    <a:pt x="6748" y="995126"/>
                  </a:lnTo>
                  <a:lnTo>
                    <a:pt x="0" y="944880"/>
                  </a:lnTo>
                  <a:lnTo>
                    <a:pt x="0" y="18897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69985" y="4436745"/>
            <a:ext cx="1177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Training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93791" y="4465320"/>
            <a:ext cx="4982210" cy="562610"/>
            <a:chOff x="5193791" y="4465320"/>
            <a:chExt cx="4982210" cy="562610"/>
          </a:xfrm>
        </p:grpSpPr>
        <p:sp>
          <p:nvSpPr>
            <p:cNvPr id="28" name="object 28"/>
            <p:cNvSpPr/>
            <p:nvPr/>
          </p:nvSpPr>
          <p:spPr>
            <a:xfrm>
              <a:off x="5199887" y="4488180"/>
              <a:ext cx="440690" cy="533400"/>
            </a:xfrm>
            <a:custGeom>
              <a:avLst/>
              <a:gdLst/>
              <a:ahLst/>
              <a:cxnLst/>
              <a:rect l="l" t="t" r="r" b="b"/>
              <a:pathLst>
                <a:path w="440689" h="533400">
                  <a:moveTo>
                    <a:pt x="220217" y="0"/>
                  </a:moveTo>
                  <a:lnTo>
                    <a:pt x="220217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220217" y="400050"/>
                  </a:lnTo>
                  <a:lnTo>
                    <a:pt x="220217" y="533400"/>
                  </a:lnTo>
                  <a:lnTo>
                    <a:pt x="440436" y="266700"/>
                  </a:lnTo>
                  <a:lnTo>
                    <a:pt x="22021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99887" y="4488180"/>
              <a:ext cx="440690" cy="533400"/>
            </a:xfrm>
            <a:custGeom>
              <a:avLst/>
              <a:gdLst/>
              <a:ahLst/>
              <a:cxnLst/>
              <a:rect l="l" t="t" r="r" b="b"/>
              <a:pathLst>
                <a:path w="440689" h="533400">
                  <a:moveTo>
                    <a:pt x="0" y="133350"/>
                  </a:moveTo>
                  <a:lnTo>
                    <a:pt x="220217" y="133350"/>
                  </a:lnTo>
                  <a:lnTo>
                    <a:pt x="220217" y="0"/>
                  </a:lnTo>
                  <a:lnTo>
                    <a:pt x="440436" y="266700"/>
                  </a:lnTo>
                  <a:lnTo>
                    <a:pt x="220217" y="533400"/>
                  </a:lnTo>
                  <a:lnTo>
                    <a:pt x="220217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59039" y="4471416"/>
              <a:ext cx="440690" cy="533400"/>
            </a:xfrm>
            <a:custGeom>
              <a:avLst/>
              <a:gdLst/>
              <a:ahLst/>
              <a:cxnLst/>
              <a:rect l="l" t="t" r="r" b="b"/>
              <a:pathLst>
                <a:path w="440690" h="533400">
                  <a:moveTo>
                    <a:pt x="220217" y="0"/>
                  </a:moveTo>
                  <a:lnTo>
                    <a:pt x="220217" y="133349"/>
                  </a:lnTo>
                  <a:lnTo>
                    <a:pt x="0" y="133349"/>
                  </a:lnTo>
                  <a:lnTo>
                    <a:pt x="0" y="400049"/>
                  </a:lnTo>
                  <a:lnTo>
                    <a:pt x="220217" y="400049"/>
                  </a:lnTo>
                  <a:lnTo>
                    <a:pt x="220217" y="533399"/>
                  </a:lnTo>
                  <a:lnTo>
                    <a:pt x="440435" y="266699"/>
                  </a:lnTo>
                  <a:lnTo>
                    <a:pt x="22021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59039" y="4471416"/>
              <a:ext cx="440690" cy="533400"/>
            </a:xfrm>
            <a:custGeom>
              <a:avLst/>
              <a:gdLst/>
              <a:ahLst/>
              <a:cxnLst/>
              <a:rect l="l" t="t" r="r" b="b"/>
              <a:pathLst>
                <a:path w="440690" h="533400">
                  <a:moveTo>
                    <a:pt x="0" y="133349"/>
                  </a:moveTo>
                  <a:lnTo>
                    <a:pt x="220217" y="133349"/>
                  </a:lnTo>
                  <a:lnTo>
                    <a:pt x="220217" y="0"/>
                  </a:lnTo>
                  <a:lnTo>
                    <a:pt x="440435" y="266699"/>
                  </a:lnTo>
                  <a:lnTo>
                    <a:pt x="220217" y="533399"/>
                  </a:lnTo>
                  <a:lnTo>
                    <a:pt x="220217" y="400049"/>
                  </a:lnTo>
                  <a:lnTo>
                    <a:pt x="0" y="400049"/>
                  </a:lnTo>
                  <a:lnTo>
                    <a:pt x="0" y="133349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27691" y="4488180"/>
              <a:ext cx="441959" cy="533400"/>
            </a:xfrm>
            <a:custGeom>
              <a:avLst/>
              <a:gdLst/>
              <a:ahLst/>
              <a:cxnLst/>
              <a:rect l="l" t="t" r="r" b="b"/>
              <a:pathLst>
                <a:path w="441959" h="533400">
                  <a:moveTo>
                    <a:pt x="220979" y="0"/>
                  </a:moveTo>
                  <a:lnTo>
                    <a:pt x="220979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220979" y="400050"/>
                  </a:lnTo>
                  <a:lnTo>
                    <a:pt x="220979" y="533400"/>
                  </a:lnTo>
                  <a:lnTo>
                    <a:pt x="441959" y="266700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727691" y="4488180"/>
              <a:ext cx="441959" cy="533400"/>
            </a:xfrm>
            <a:custGeom>
              <a:avLst/>
              <a:gdLst/>
              <a:ahLst/>
              <a:cxnLst/>
              <a:rect l="l" t="t" r="r" b="b"/>
              <a:pathLst>
                <a:path w="441959" h="533400">
                  <a:moveTo>
                    <a:pt x="0" y="133350"/>
                  </a:moveTo>
                  <a:lnTo>
                    <a:pt x="220979" y="133350"/>
                  </a:lnTo>
                  <a:lnTo>
                    <a:pt x="220979" y="0"/>
                  </a:lnTo>
                  <a:lnTo>
                    <a:pt x="441959" y="266700"/>
                  </a:lnTo>
                  <a:lnTo>
                    <a:pt x="220979" y="533400"/>
                  </a:lnTo>
                  <a:lnTo>
                    <a:pt x="220979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500" y="1385697"/>
            <a:ext cx="44361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455" y="1946148"/>
            <a:ext cx="7424928" cy="44805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1869" y="3086861"/>
            <a:ext cx="30505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observe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since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2013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kept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increasing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till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2020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7471" y="1189100"/>
            <a:ext cx="5523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254" y="1617130"/>
            <a:ext cx="9962911" cy="478850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60016"/>
            <a:ext cx="2737485" cy="259270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64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832813"/>
            <a:ext cx="4719955" cy="1272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698500" marR="5080" lvl="1" indent="-228600" algn="just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8500" algn="l"/>
                <a:tab pos="699770" algn="l"/>
              </a:tabLst>
            </a:pP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600" b="1" spc="-90" dirty="0">
                <a:solidFill>
                  <a:srgbClr val="292929"/>
                </a:solidFill>
                <a:latin typeface="Arial"/>
                <a:cs typeface="Arial"/>
              </a:rPr>
              <a:t>Decision</a:t>
            </a:r>
            <a:r>
              <a:rPr sz="16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45" dirty="0">
                <a:solidFill>
                  <a:srgbClr val="292929"/>
                </a:solidFill>
                <a:latin typeface="Arial"/>
                <a:cs typeface="Arial"/>
              </a:rPr>
              <a:t>Tree</a:t>
            </a:r>
            <a:r>
              <a:rPr sz="1600" b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looks</a:t>
            </a:r>
            <a:r>
              <a:rPr sz="16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predictive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292929"/>
                </a:solidFill>
                <a:latin typeface="Arial"/>
                <a:cs typeface="Arial"/>
              </a:rPr>
              <a:t>88%</a:t>
            </a:r>
            <a:r>
              <a:rPr sz="1600" b="1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6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Test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25" dirty="0">
                <a:solidFill>
                  <a:srgbClr val="292929"/>
                </a:solidFill>
                <a:latin typeface="Arial"/>
                <a:cs typeface="Arial"/>
              </a:rPr>
              <a:t>94%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Results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09116" y="3326891"/>
            <a:ext cx="3427729" cy="2548255"/>
            <a:chOff x="1309116" y="3326891"/>
            <a:chExt cx="3427729" cy="2548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0573" y="3475613"/>
              <a:ext cx="3059527" cy="22855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13688" y="3331463"/>
              <a:ext cx="3418840" cy="2539365"/>
            </a:xfrm>
            <a:custGeom>
              <a:avLst/>
              <a:gdLst/>
              <a:ahLst/>
              <a:cxnLst/>
              <a:rect l="l" t="t" r="r" b="b"/>
              <a:pathLst>
                <a:path w="3418840" h="2539365">
                  <a:moveTo>
                    <a:pt x="0" y="2538984"/>
                  </a:moveTo>
                  <a:lnTo>
                    <a:pt x="3418332" y="2538984"/>
                  </a:lnTo>
                  <a:lnTo>
                    <a:pt x="3418332" y="0"/>
                  </a:lnTo>
                  <a:lnTo>
                    <a:pt x="0" y="0"/>
                  </a:lnTo>
                  <a:lnTo>
                    <a:pt x="0" y="2538984"/>
                  </a:lnTo>
                  <a:close/>
                </a:path>
              </a:pathLst>
            </a:custGeom>
            <a:ln w="9143">
              <a:solidFill>
                <a:srgbClr val="1216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181344" y="2110739"/>
            <a:ext cx="5067300" cy="3764279"/>
            <a:chOff x="6181344" y="2110739"/>
            <a:chExt cx="5067300" cy="376427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1342" y="2227295"/>
              <a:ext cx="4646165" cy="35311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85916" y="2115311"/>
              <a:ext cx="5058410" cy="3755390"/>
            </a:xfrm>
            <a:custGeom>
              <a:avLst/>
              <a:gdLst/>
              <a:ahLst/>
              <a:cxnLst/>
              <a:rect l="l" t="t" r="r" b="b"/>
              <a:pathLst>
                <a:path w="5058409" h="3755390">
                  <a:moveTo>
                    <a:pt x="0" y="3755136"/>
                  </a:moveTo>
                  <a:lnTo>
                    <a:pt x="5058155" y="3755136"/>
                  </a:lnTo>
                  <a:lnTo>
                    <a:pt x="5058155" y="0"/>
                  </a:lnTo>
                  <a:lnTo>
                    <a:pt x="0" y="0"/>
                  </a:lnTo>
                  <a:lnTo>
                    <a:pt x="0" y="3755136"/>
                  </a:lnTo>
                  <a:close/>
                </a:path>
              </a:pathLst>
            </a:custGeom>
            <a:ln w="9144">
              <a:solidFill>
                <a:srgbClr val="1216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762" y="2022475"/>
            <a:ext cx="6163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vs.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4965953"/>
            <a:ext cx="9163685" cy="628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37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We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flight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number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increases,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first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stage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more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likely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land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75"/>
              </a:lnSpc>
            </a:pPr>
            <a:r>
              <a:rPr sz="2200" dirty="0">
                <a:latin typeface="Calibri"/>
                <a:cs typeface="Calibri"/>
              </a:rPr>
              <a:t>successfully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Site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80" dirty="0"/>
              <a:t> </a:t>
            </a:r>
            <a:r>
              <a:rPr dirty="0"/>
              <a:t>Number</a:t>
            </a:r>
            <a:r>
              <a:rPr spc="-85" dirty="0"/>
              <a:t> </a:t>
            </a:r>
            <a:r>
              <a:rPr dirty="0"/>
              <a:t>vs.</a:t>
            </a:r>
            <a:r>
              <a:rPr spc="-110" dirty="0"/>
              <a:t> </a:t>
            </a:r>
            <a:r>
              <a:rPr dirty="0"/>
              <a:t>Launch</a:t>
            </a:r>
            <a:r>
              <a:rPr spc="-65" dirty="0"/>
              <a:t> </a:t>
            </a:r>
            <a:r>
              <a:rPr spc="-20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2510027"/>
            <a:ext cx="11913108" cy="22783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04517"/>
            <a:ext cx="50546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684014"/>
            <a:ext cx="1096772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observe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point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VAFB-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SLC</a:t>
            </a:r>
            <a:r>
              <a:rPr sz="2200" spc="5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200" spc="5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sz="2200" spc="5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heavy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mass(greater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than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10000)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Payload</a:t>
            </a:r>
            <a:r>
              <a:rPr spc="-95" dirty="0"/>
              <a:t> </a:t>
            </a:r>
            <a:r>
              <a:rPr dirty="0"/>
              <a:t>vs.</a:t>
            </a:r>
            <a:r>
              <a:rPr spc="-120" dirty="0"/>
              <a:t> </a:t>
            </a:r>
            <a:r>
              <a:rPr dirty="0"/>
              <a:t>Launch</a:t>
            </a:r>
            <a:r>
              <a:rPr spc="-90" dirty="0"/>
              <a:t> </a:t>
            </a:r>
            <a:r>
              <a:rPr spc="-20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" y="2098548"/>
            <a:ext cx="11838432" cy="22631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108073"/>
            <a:ext cx="3689985" cy="239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ES-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L1,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GEO,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HEO,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SSO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Success</a:t>
            </a:r>
            <a:r>
              <a:rPr spc="-80" dirty="0"/>
              <a:t> </a:t>
            </a:r>
            <a:r>
              <a:rPr dirty="0"/>
              <a:t>Rate</a:t>
            </a:r>
            <a:r>
              <a:rPr spc="-85" dirty="0"/>
              <a:t> </a:t>
            </a:r>
            <a:r>
              <a:rPr dirty="0"/>
              <a:t>vs.</a:t>
            </a:r>
            <a:r>
              <a:rPr spc="-100" dirty="0"/>
              <a:t> </a:t>
            </a:r>
            <a:r>
              <a:rPr dirty="0"/>
              <a:t>Orbit</a:t>
            </a:r>
            <a:r>
              <a:rPr spc="-160" dirty="0"/>
              <a:t> </a:t>
            </a:r>
            <a:r>
              <a:rPr spc="-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5652" y="1645920"/>
            <a:ext cx="6621780" cy="43799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6447" y="1502155"/>
            <a:ext cx="660780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point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447" y="4581525"/>
            <a:ext cx="104457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LEO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appears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related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flights;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hand,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seems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number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when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GTO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65" dirty="0"/>
              <a:t> </a:t>
            </a:r>
            <a:r>
              <a:rPr dirty="0"/>
              <a:t>Number</a:t>
            </a:r>
            <a:r>
              <a:rPr spc="-65" dirty="0"/>
              <a:t> </a:t>
            </a:r>
            <a:r>
              <a:rPr dirty="0"/>
              <a:t>vs.</a:t>
            </a:r>
            <a:r>
              <a:rPr spc="-95" dirty="0"/>
              <a:t> </a:t>
            </a:r>
            <a:r>
              <a:rPr dirty="0"/>
              <a:t>Orbit</a:t>
            </a:r>
            <a:r>
              <a:rPr spc="-140" dirty="0"/>
              <a:t> </a:t>
            </a:r>
            <a:r>
              <a:rPr spc="-20" dirty="0"/>
              <a:t>Type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5" y="2089404"/>
            <a:ext cx="11751564" cy="22646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38782"/>
            <a:ext cx="4426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point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vs.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812029"/>
            <a:ext cx="10539730" cy="124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16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heavy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positive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more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Polar,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LEO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160"/>
              </a:lnSpc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ISS.</a:t>
            </a:r>
            <a:endParaRPr sz="2000">
              <a:latin typeface="Arial MT"/>
              <a:cs typeface="Arial MT"/>
            </a:endParaRPr>
          </a:p>
          <a:p>
            <a:pPr marL="241300" marR="81280" indent="-228600">
              <a:lnSpc>
                <a:spcPct val="80000"/>
              </a:lnSpc>
              <a:spcBef>
                <a:spcPts val="1410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However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GTO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cannot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distinguish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well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both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positive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negative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landing(unsuccessful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mission)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both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here.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Payload</a:t>
            </a:r>
            <a:r>
              <a:rPr spc="-70" dirty="0"/>
              <a:t> </a:t>
            </a:r>
            <a:r>
              <a:rPr dirty="0"/>
              <a:t>vs.</a:t>
            </a:r>
            <a:r>
              <a:rPr spc="-105" dirty="0"/>
              <a:t> </a:t>
            </a:r>
            <a:r>
              <a:rPr dirty="0"/>
              <a:t>Orbit</a:t>
            </a:r>
            <a:r>
              <a:rPr spc="-150" dirty="0"/>
              <a:t> </a:t>
            </a:r>
            <a:r>
              <a:rPr spc="-20" dirty="0"/>
              <a:t>Type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5" y="2142744"/>
            <a:ext cx="11829288" cy="225094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95322"/>
            <a:ext cx="3703954" cy="2394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yearly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200">
              <a:latin typeface="Arial MT"/>
              <a:cs typeface="Arial MT"/>
            </a:endParaRPr>
          </a:p>
          <a:p>
            <a:pPr marL="241300" marR="533400" indent="-228600" algn="just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since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2013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kept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increasing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till 2020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Launch</a:t>
            </a:r>
            <a:r>
              <a:rPr spc="-120" dirty="0"/>
              <a:t> </a:t>
            </a:r>
            <a:r>
              <a:rPr dirty="0"/>
              <a:t>Success</a:t>
            </a:r>
            <a:r>
              <a:rPr spc="-190" dirty="0"/>
              <a:t> </a:t>
            </a:r>
            <a:r>
              <a:rPr spc="-50" dirty="0"/>
              <a:t>Yearly</a:t>
            </a:r>
            <a:r>
              <a:rPr spc="-190" dirty="0"/>
              <a:t> </a:t>
            </a:r>
            <a:r>
              <a:rPr spc="-1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9996" y="1545336"/>
            <a:ext cx="7424928" cy="4480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54336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3391280"/>
            <a:ext cx="5382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name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100" dirty="0"/>
              <a:t> </a:t>
            </a:r>
            <a:r>
              <a:rPr dirty="0"/>
              <a:t>Launch</a:t>
            </a:r>
            <a:r>
              <a:rPr spc="-60" dirty="0"/>
              <a:t> </a:t>
            </a:r>
            <a:r>
              <a:rPr dirty="0"/>
              <a:t>Site</a:t>
            </a:r>
            <a:r>
              <a:rPr spc="-100" dirty="0"/>
              <a:t> </a:t>
            </a:r>
            <a:r>
              <a:rPr spc="-20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024" y="2535935"/>
            <a:ext cx="7769352" cy="4145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4041647"/>
            <a:ext cx="2676144" cy="164744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662685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5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`CCA`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Launch</a:t>
            </a:r>
            <a:r>
              <a:rPr spc="-75" dirty="0"/>
              <a:t> </a:t>
            </a:r>
            <a:r>
              <a:rPr dirty="0"/>
              <a:t>Site</a:t>
            </a:r>
            <a:r>
              <a:rPr spc="-114" dirty="0"/>
              <a:t> </a:t>
            </a:r>
            <a:r>
              <a:rPr dirty="0"/>
              <a:t>Names</a:t>
            </a:r>
            <a:r>
              <a:rPr spc="-85" dirty="0"/>
              <a:t> </a:t>
            </a:r>
            <a:r>
              <a:rPr dirty="0"/>
              <a:t>Begin</a:t>
            </a:r>
            <a:r>
              <a:rPr spc="-90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0" dirty="0"/>
              <a:t>'CCA'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0476" y="3400044"/>
            <a:ext cx="11146790" cy="2468880"/>
            <a:chOff x="760476" y="3400044"/>
            <a:chExt cx="11146790" cy="2468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20" y="3409188"/>
              <a:ext cx="11128248" cy="24505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5048" y="3404616"/>
              <a:ext cx="11137900" cy="2459990"/>
            </a:xfrm>
            <a:custGeom>
              <a:avLst/>
              <a:gdLst/>
              <a:ahLst/>
              <a:cxnLst/>
              <a:rect l="l" t="t" r="r" b="b"/>
              <a:pathLst>
                <a:path w="11137900" h="2459990">
                  <a:moveTo>
                    <a:pt x="0" y="2459736"/>
                  </a:moveTo>
                  <a:lnTo>
                    <a:pt x="11137392" y="2459736"/>
                  </a:lnTo>
                  <a:lnTo>
                    <a:pt x="11137392" y="0"/>
                  </a:lnTo>
                  <a:lnTo>
                    <a:pt x="0" y="0"/>
                  </a:lnTo>
                  <a:lnTo>
                    <a:pt x="0" y="245973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93647" y="2461260"/>
            <a:ext cx="7274559" cy="394970"/>
            <a:chOff x="993647" y="2461260"/>
            <a:chExt cx="7274559" cy="3949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91" y="2470404"/>
              <a:ext cx="7255764" cy="3764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98219" y="2465832"/>
              <a:ext cx="7265034" cy="386080"/>
            </a:xfrm>
            <a:custGeom>
              <a:avLst/>
              <a:gdLst/>
              <a:ahLst/>
              <a:cxnLst/>
              <a:rect l="l" t="t" r="r" b="b"/>
              <a:pathLst>
                <a:path w="7265034" h="386080">
                  <a:moveTo>
                    <a:pt x="0" y="385572"/>
                  </a:moveTo>
                  <a:lnTo>
                    <a:pt x="7264908" y="385572"/>
                  </a:lnTo>
                  <a:lnTo>
                    <a:pt x="7264908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44110"/>
            <a:ext cx="9295130" cy="459168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6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methodologies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20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Business</a:t>
            </a:r>
            <a:r>
              <a:rPr sz="18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understanding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Analytic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approach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3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preparation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Scrapping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62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undertanding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EDA,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cleansing,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605"/>
              </a:spcBef>
              <a:buChar char="•"/>
              <a:tabLst>
                <a:tab pos="697865" algn="l"/>
                <a:tab pos="1751964" algn="l"/>
              </a:tabLst>
            </a:pP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Modeling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	&amp;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Evaluation</a:t>
            </a:r>
            <a:endParaRPr sz="18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2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19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outcomes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19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180"/>
              </a:spcBef>
              <a:buChar char="•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18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(Classification)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18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Stakeholders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presentation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64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Executive</a:t>
            </a:r>
            <a:r>
              <a:rPr spc="-185" dirty="0"/>
              <a:t> </a:t>
            </a:r>
            <a:r>
              <a:rPr spc="-1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7483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3391280"/>
            <a:ext cx="1714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Total</a:t>
            </a:r>
            <a:r>
              <a:rPr spc="-165" dirty="0"/>
              <a:t> </a:t>
            </a:r>
            <a:r>
              <a:rPr dirty="0"/>
              <a:t>Payload</a:t>
            </a:r>
            <a:r>
              <a:rPr spc="-145" dirty="0"/>
              <a:t> </a:t>
            </a:r>
            <a:r>
              <a:rPr spc="-20" dirty="0"/>
              <a:t>Mass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79704" y="2453639"/>
            <a:ext cx="11280775" cy="346075"/>
            <a:chOff x="679704" y="2453639"/>
            <a:chExt cx="11280775" cy="3460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848" y="2462783"/>
              <a:ext cx="11262360" cy="3276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4276" y="2458211"/>
              <a:ext cx="11271885" cy="337185"/>
            </a:xfrm>
            <a:custGeom>
              <a:avLst/>
              <a:gdLst/>
              <a:ahLst/>
              <a:cxnLst/>
              <a:rect l="l" t="t" r="r" b="b"/>
              <a:pathLst>
                <a:path w="11271885" h="337185">
                  <a:moveTo>
                    <a:pt x="0" y="336803"/>
                  </a:moveTo>
                  <a:lnTo>
                    <a:pt x="11271504" y="336803"/>
                  </a:lnTo>
                  <a:lnTo>
                    <a:pt x="11271504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409444" y="4146803"/>
            <a:ext cx="2781300" cy="614680"/>
            <a:chOff x="2409444" y="4146803"/>
            <a:chExt cx="2781300" cy="6146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8588" y="4155947"/>
              <a:ext cx="2763012" cy="5958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14016" y="4151375"/>
              <a:ext cx="2772410" cy="605155"/>
            </a:xfrm>
            <a:custGeom>
              <a:avLst/>
              <a:gdLst/>
              <a:ahLst/>
              <a:cxnLst/>
              <a:rect l="l" t="t" r="r" b="b"/>
              <a:pathLst>
                <a:path w="2772410" h="605154">
                  <a:moveTo>
                    <a:pt x="0" y="605028"/>
                  </a:moveTo>
                  <a:lnTo>
                    <a:pt x="2772156" y="605028"/>
                  </a:lnTo>
                  <a:lnTo>
                    <a:pt x="2772156" y="0"/>
                  </a:lnTo>
                  <a:lnTo>
                    <a:pt x="0" y="0"/>
                  </a:lnTo>
                  <a:lnTo>
                    <a:pt x="0" y="605028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7936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3391280"/>
            <a:ext cx="1776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Average</a:t>
            </a:r>
            <a:r>
              <a:rPr spc="-85" dirty="0"/>
              <a:t> </a:t>
            </a:r>
            <a:r>
              <a:rPr dirty="0"/>
              <a:t>Payload</a:t>
            </a:r>
            <a:r>
              <a:rPr spc="-80" dirty="0"/>
              <a:t> </a:t>
            </a:r>
            <a:r>
              <a:rPr dirty="0"/>
              <a:t>Mass</a:t>
            </a:r>
            <a:r>
              <a:rPr spc="-100" dirty="0"/>
              <a:t> </a:t>
            </a:r>
            <a:r>
              <a:rPr dirty="0"/>
              <a:t>by</a:t>
            </a:r>
            <a:r>
              <a:rPr spc="-120" dirty="0"/>
              <a:t> </a:t>
            </a:r>
            <a:r>
              <a:rPr dirty="0"/>
              <a:t>F9</a:t>
            </a:r>
            <a:r>
              <a:rPr spc="-105" dirty="0"/>
              <a:t> </a:t>
            </a:r>
            <a:r>
              <a:rPr spc="-20" dirty="0"/>
              <a:t>v1.1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09827" y="2459735"/>
            <a:ext cx="9721850" cy="302260"/>
            <a:chOff x="909827" y="2459735"/>
            <a:chExt cx="9721850" cy="3022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971" y="2468879"/>
              <a:ext cx="9703308" cy="2834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4399" y="2464307"/>
              <a:ext cx="9712960" cy="292735"/>
            </a:xfrm>
            <a:custGeom>
              <a:avLst/>
              <a:gdLst/>
              <a:ahLst/>
              <a:cxnLst/>
              <a:rect l="l" t="t" r="r" b="b"/>
              <a:pathLst>
                <a:path w="9712960" h="292735">
                  <a:moveTo>
                    <a:pt x="0" y="292608"/>
                  </a:moveTo>
                  <a:lnTo>
                    <a:pt x="9712452" y="292608"/>
                  </a:lnTo>
                  <a:lnTo>
                    <a:pt x="9712452" y="0"/>
                  </a:lnTo>
                  <a:lnTo>
                    <a:pt x="0" y="0"/>
                  </a:lnTo>
                  <a:lnTo>
                    <a:pt x="0" y="292608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778251" y="3971544"/>
            <a:ext cx="3723640" cy="746760"/>
            <a:chOff x="2778251" y="3971544"/>
            <a:chExt cx="3723640" cy="7467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7395" y="3980688"/>
              <a:ext cx="3704844" cy="7284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82823" y="3976116"/>
              <a:ext cx="3714115" cy="737870"/>
            </a:xfrm>
            <a:custGeom>
              <a:avLst/>
              <a:gdLst/>
              <a:ahLst/>
              <a:cxnLst/>
              <a:rect l="l" t="t" r="r" b="b"/>
              <a:pathLst>
                <a:path w="3714115" h="737870">
                  <a:moveTo>
                    <a:pt x="0" y="737616"/>
                  </a:moveTo>
                  <a:lnTo>
                    <a:pt x="3713988" y="737616"/>
                  </a:lnTo>
                  <a:lnTo>
                    <a:pt x="3713988" y="0"/>
                  </a:lnTo>
                  <a:lnTo>
                    <a:pt x="0" y="0"/>
                  </a:lnTo>
                  <a:lnTo>
                    <a:pt x="0" y="73761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3481"/>
            <a:ext cx="8724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dates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3391280"/>
            <a:ext cx="1776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50" dirty="0"/>
              <a:t> </a:t>
            </a:r>
            <a:r>
              <a:rPr dirty="0"/>
              <a:t>Successful</a:t>
            </a:r>
            <a:r>
              <a:rPr spc="-120" dirty="0"/>
              <a:t> </a:t>
            </a:r>
            <a:r>
              <a:rPr dirty="0"/>
              <a:t>Ground</a:t>
            </a:r>
            <a:r>
              <a:rPr spc="-135" dirty="0"/>
              <a:t> </a:t>
            </a:r>
            <a:r>
              <a:rPr dirty="0"/>
              <a:t>Landing</a:t>
            </a:r>
            <a:r>
              <a:rPr spc="-100" dirty="0"/>
              <a:t> </a:t>
            </a:r>
            <a:r>
              <a:rPr spc="-20" dirty="0"/>
              <a:t>Date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84503" y="2383535"/>
            <a:ext cx="8823960" cy="307975"/>
            <a:chOff x="984503" y="2383535"/>
            <a:chExt cx="8823960" cy="307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647" y="2392679"/>
              <a:ext cx="8805672" cy="2895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89075" y="2388107"/>
              <a:ext cx="8815070" cy="299085"/>
            </a:xfrm>
            <a:custGeom>
              <a:avLst/>
              <a:gdLst/>
              <a:ahLst/>
              <a:cxnLst/>
              <a:rect l="l" t="t" r="r" b="b"/>
              <a:pathLst>
                <a:path w="8815070" h="299085">
                  <a:moveTo>
                    <a:pt x="0" y="298703"/>
                  </a:moveTo>
                  <a:lnTo>
                    <a:pt x="8814816" y="298703"/>
                  </a:lnTo>
                  <a:lnTo>
                    <a:pt x="8814816" y="0"/>
                  </a:lnTo>
                  <a:lnTo>
                    <a:pt x="0" y="0"/>
                  </a:lnTo>
                  <a:lnTo>
                    <a:pt x="0" y="298703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945892" y="3992879"/>
            <a:ext cx="3313429" cy="655320"/>
            <a:chOff x="2945892" y="3992879"/>
            <a:chExt cx="3313429" cy="6553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5036" y="4002023"/>
              <a:ext cx="3294888" cy="6370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50464" y="3997451"/>
              <a:ext cx="3304540" cy="646430"/>
            </a:xfrm>
            <a:custGeom>
              <a:avLst/>
              <a:gdLst/>
              <a:ahLst/>
              <a:cxnLst/>
              <a:rect l="l" t="t" r="r" b="b"/>
              <a:pathLst>
                <a:path w="3304540" h="646429">
                  <a:moveTo>
                    <a:pt x="0" y="646176"/>
                  </a:moveTo>
                  <a:lnTo>
                    <a:pt x="3304032" y="646176"/>
                  </a:lnTo>
                  <a:lnTo>
                    <a:pt x="3304032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9283065" cy="1723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landed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4000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6000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6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/>
              <a:t>Successful</a:t>
            </a:r>
            <a:r>
              <a:rPr sz="2500" spc="-50" dirty="0"/>
              <a:t> </a:t>
            </a:r>
            <a:r>
              <a:rPr sz="2500" dirty="0"/>
              <a:t>Drone</a:t>
            </a:r>
            <a:r>
              <a:rPr sz="2500" spc="-50" dirty="0"/>
              <a:t> </a:t>
            </a:r>
            <a:r>
              <a:rPr sz="2500" dirty="0"/>
              <a:t>Ship</a:t>
            </a:r>
            <a:r>
              <a:rPr sz="2500" spc="-45" dirty="0"/>
              <a:t> </a:t>
            </a:r>
            <a:r>
              <a:rPr sz="2500" dirty="0"/>
              <a:t>Landing</a:t>
            </a:r>
            <a:r>
              <a:rPr sz="2500" spc="-75" dirty="0"/>
              <a:t> </a:t>
            </a:r>
            <a:r>
              <a:rPr sz="2500" dirty="0"/>
              <a:t>with</a:t>
            </a:r>
            <a:r>
              <a:rPr sz="2500" spc="-20" dirty="0"/>
              <a:t> </a:t>
            </a:r>
            <a:r>
              <a:rPr sz="2500" dirty="0"/>
              <a:t>Payload</a:t>
            </a:r>
            <a:r>
              <a:rPr sz="2500" spc="-60" dirty="0"/>
              <a:t> </a:t>
            </a:r>
            <a:r>
              <a:rPr sz="2500" dirty="0"/>
              <a:t>between</a:t>
            </a:r>
            <a:r>
              <a:rPr sz="2500" spc="-50" dirty="0"/>
              <a:t> </a:t>
            </a:r>
            <a:r>
              <a:rPr sz="2500" dirty="0"/>
              <a:t>4000</a:t>
            </a:r>
            <a:r>
              <a:rPr sz="2500" spc="-45" dirty="0"/>
              <a:t> </a:t>
            </a:r>
            <a:r>
              <a:rPr sz="2500" dirty="0"/>
              <a:t>and</a:t>
            </a:r>
            <a:r>
              <a:rPr sz="2500" spc="-50" dirty="0"/>
              <a:t> </a:t>
            </a:r>
            <a:r>
              <a:rPr sz="2500" spc="-20" dirty="0"/>
              <a:t>6000</a:t>
            </a:r>
            <a:endParaRPr sz="2500"/>
          </a:p>
        </p:txBody>
      </p:sp>
      <p:grpSp>
        <p:nvGrpSpPr>
          <p:cNvPr id="4" name="object 4"/>
          <p:cNvGrpSpPr/>
          <p:nvPr/>
        </p:nvGrpSpPr>
        <p:grpSpPr>
          <a:xfrm>
            <a:off x="150876" y="2718816"/>
            <a:ext cx="11920855" cy="285115"/>
            <a:chOff x="150876" y="2718816"/>
            <a:chExt cx="11920855" cy="2851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" y="2727960"/>
              <a:ext cx="11902440" cy="266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448" y="2723388"/>
              <a:ext cx="11911965" cy="276225"/>
            </a:xfrm>
            <a:custGeom>
              <a:avLst/>
              <a:gdLst/>
              <a:ahLst/>
              <a:cxnLst/>
              <a:rect l="l" t="t" r="r" b="b"/>
              <a:pathLst>
                <a:path w="11911965" h="276225">
                  <a:moveTo>
                    <a:pt x="0" y="275843"/>
                  </a:moveTo>
                  <a:lnTo>
                    <a:pt x="11911584" y="275843"/>
                  </a:lnTo>
                  <a:lnTo>
                    <a:pt x="11911584" y="0"/>
                  </a:lnTo>
                  <a:lnTo>
                    <a:pt x="0" y="0"/>
                  </a:lnTo>
                  <a:lnTo>
                    <a:pt x="0" y="275843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708404" y="3756659"/>
            <a:ext cx="4142740" cy="1600200"/>
            <a:chOff x="1708404" y="3756659"/>
            <a:chExt cx="4142740" cy="16002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7548" y="3765803"/>
              <a:ext cx="4123944" cy="1581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12976" y="3761231"/>
              <a:ext cx="4133215" cy="1591310"/>
            </a:xfrm>
            <a:custGeom>
              <a:avLst/>
              <a:gdLst/>
              <a:ahLst/>
              <a:cxnLst/>
              <a:rect l="l" t="t" r="r" b="b"/>
              <a:pathLst>
                <a:path w="4133215" h="1591310">
                  <a:moveTo>
                    <a:pt x="0" y="1591056"/>
                  </a:moveTo>
                  <a:lnTo>
                    <a:pt x="4133088" y="1591056"/>
                  </a:lnTo>
                  <a:lnTo>
                    <a:pt x="4133088" y="0"/>
                  </a:lnTo>
                  <a:lnTo>
                    <a:pt x="0" y="0"/>
                  </a:lnTo>
                  <a:lnTo>
                    <a:pt x="0" y="159105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8913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3391280"/>
            <a:ext cx="1776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5" dirty="0"/>
              <a:t>Total</a:t>
            </a:r>
            <a:r>
              <a:rPr sz="3100" spc="-120" dirty="0"/>
              <a:t> </a:t>
            </a:r>
            <a:r>
              <a:rPr sz="3100" dirty="0"/>
              <a:t>Number</a:t>
            </a:r>
            <a:r>
              <a:rPr sz="3100" spc="-85" dirty="0"/>
              <a:t> </a:t>
            </a:r>
            <a:r>
              <a:rPr sz="3100" dirty="0"/>
              <a:t>of</a:t>
            </a:r>
            <a:r>
              <a:rPr sz="3100" spc="-114" dirty="0"/>
              <a:t> </a:t>
            </a:r>
            <a:r>
              <a:rPr sz="3100" dirty="0"/>
              <a:t>Successful</a:t>
            </a:r>
            <a:r>
              <a:rPr sz="3100" spc="-100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dirty="0"/>
              <a:t>Failure</a:t>
            </a:r>
            <a:r>
              <a:rPr sz="3100" spc="-75" dirty="0"/>
              <a:t> </a:t>
            </a:r>
            <a:r>
              <a:rPr sz="3100" dirty="0"/>
              <a:t>Mission</a:t>
            </a:r>
            <a:r>
              <a:rPr sz="3100" spc="-95" dirty="0"/>
              <a:t> </a:t>
            </a:r>
            <a:r>
              <a:rPr sz="3100" spc="-10" dirty="0"/>
              <a:t>Outcomes</a:t>
            </a:r>
            <a:endParaRPr sz="3100"/>
          </a:p>
        </p:txBody>
      </p:sp>
      <p:grpSp>
        <p:nvGrpSpPr>
          <p:cNvPr id="5" name="object 5"/>
          <p:cNvGrpSpPr/>
          <p:nvPr/>
        </p:nvGrpSpPr>
        <p:grpSpPr>
          <a:xfrm>
            <a:off x="1027175" y="2459735"/>
            <a:ext cx="9400540" cy="312420"/>
            <a:chOff x="1027175" y="2459735"/>
            <a:chExt cx="9400540" cy="3124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9" y="2468879"/>
              <a:ext cx="9381744" cy="2941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1747" y="2464307"/>
              <a:ext cx="9391015" cy="303530"/>
            </a:xfrm>
            <a:custGeom>
              <a:avLst/>
              <a:gdLst/>
              <a:ahLst/>
              <a:cxnLst/>
              <a:rect l="l" t="t" r="r" b="b"/>
              <a:pathLst>
                <a:path w="9391015" h="303530">
                  <a:moveTo>
                    <a:pt x="0" y="303275"/>
                  </a:moveTo>
                  <a:lnTo>
                    <a:pt x="9390888" y="303275"/>
                  </a:lnTo>
                  <a:lnTo>
                    <a:pt x="9390888" y="0"/>
                  </a:lnTo>
                  <a:lnTo>
                    <a:pt x="0" y="0"/>
                  </a:lnTo>
                  <a:lnTo>
                    <a:pt x="0" y="303275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709415" y="3820667"/>
            <a:ext cx="3866515" cy="1580515"/>
            <a:chOff x="3709415" y="3820667"/>
            <a:chExt cx="3866515" cy="15805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59" y="3829811"/>
              <a:ext cx="3848099" cy="1562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13987" y="3825239"/>
              <a:ext cx="3857625" cy="1571625"/>
            </a:xfrm>
            <a:custGeom>
              <a:avLst/>
              <a:gdLst/>
              <a:ahLst/>
              <a:cxnLst/>
              <a:rect l="l" t="t" r="r" b="b"/>
              <a:pathLst>
                <a:path w="3857625" h="1571625">
                  <a:moveTo>
                    <a:pt x="0" y="1571244"/>
                  </a:moveTo>
                  <a:lnTo>
                    <a:pt x="3857244" y="1571244"/>
                  </a:lnTo>
                  <a:lnTo>
                    <a:pt x="3857244" y="0"/>
                  </a:lnTo>
                  <a:lnTo>
                    <a:pt x="0" y="0"/>
                  </a:lnTo>
                  <a:lnTo>
                    <a:pt x="0" y="1571244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9081135" cy="1723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right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Boosters</a:t>
            </a:r>
            <a:r>
              <a:rPr spc="-130" dirty="0"/>
              <a:t> </a:t>
            </a:r>
            <a:r>
              <a:rPr dirty="0"/>
              <a:t>Carried</a:t>
            </a:r>
            <a:r>
              <a:rPr spc="-125" dirty="0"/>
              <a:t> </a:t>
            </a:r>
            <a:r>
              <a:rPr dirty="0"/>
              <a:t>Maximum</a:t>
            </a:r>
            <a:r>
              <a:rPr spc="-110" dirty="0"/>
              <a:t> </a:t>
            </a:r>
            <a:r>
              <a:rPr spc="-1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453883" y="2412492"/>
            <a:ext cx="2522220" cy="3773804"/>
            <a:chOff x="7453883" y="2412492"/>
            <a:chExt cx="2522220" cy="37738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3027" y="2421636"/>
              <a:ext cx="2503931" cy="37551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58455" y="2417064"/>
              <a:ext cx="2513330" cy="3764279"/>
            </a:xfrm>
            <a:custGeom>
              <a:avLst/>
              <a:gdLst/>
              <a:ahLst/>
              <a:cxnLst/>
              <a:rect l="l" t="t" r="r" b="b"/>
              <a:pathLst>
                <a:path w="2513329" h="3764279">
                  <a:moveTo>
                    <a:pt x="0" y="3764279"/>
                  </a:moveTo>
                  <a:lnTo>
                    <a:pt x="2513076" y="3764279"/>
                  </a:lnTo>
                  <a:lnTo>
                    <a:pt x="2513076" y="0"/>
                  </a:lnTo>
                  <a:lnTo>
                    <a:pt x="0" y="0"/>
                  </a:lnTo>
                  <a:lnTo>
                    <a:pt x="0" y="3764279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11352" y="2662427"/>
            <a:ext cx="5599430" cy="523240"/>
            <a:chOff x="911352" y="2662427"/>
            <a:chExt cx="5599430" cy="5232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6" y="2671571"/>
              <a:ext cx="5580888" cy="5044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15924" y="2666999"/>
              <a:ext cx="5590540" cy="513715"/>
            </a:xfrm>
            <a:custGeom>
              <a:avLst/>
              <a:gdLst/>
              <a:ahLst/>
              <a:cxnLst/>
              <a:rect l="l" t="t" r="r" b="b"/>
              <a:pathLst>
                <a:path w="5590540" h="513714">
                  <a:moveTo>
                    <a:pt x="0" y="513588"/>
                  </a:moveTo>
                  <a:lnTo>
                    <a:pt x="5590032" y="513588"/>
                  </a:lnTo>
                  <a:lnTo>
                    <a:pt x="5590032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8836025" cy="1723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landing_outcomes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ship,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their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versions,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2015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2015</a:t>
            </a:r>
            <a:r>
              <a:rPr spc="-110" dirty="0"/>
              <a:t> </a:t>
            </a:r>
            <a:r>
              <a:rPr dirty="0"/>
              <a:t>Launch</a:t>
            </a:r>
            <a:r>
              <a:rPr spc="-85" dirty="0"/>
              <a:t> </a:t>
            </a:r>
            <a:r>
              <a:rPr spc="-10" dirty="0"/>
              <a:t>Records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25296" y="2726435"/>
            <a:ext cx="8298180" cy="391795"/>
            <a:chOff x="1225296" y="2726435"/>
            <a:chExt cx="8298180" cy="3917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440" y="2735579"/>
              <a:ext cx="8279892" cy="3733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29868" y="2731007"/>
              <a:ext cx="8289290" cy="382905"/>
            </a:xfrm>
            <a:custGeom>
              <a:avLst/>
              <a:gdLst/>
              <a:ahLst/>
              <a:cxnLst/>
              <a:rect l="l" t="t" r="r" b="b"/>
              <a:pathLst>
                <a:path w="8289290" h="382905">
                  <a:moveTo>
                    <a:pt x="0" y="382524"/>
                  </a:moveTo>
                  <a:lnTo>
                    <a:pt x="8289035" y="382524"/>
                  </a:lnTo>
                  <a:lnTo>
                    <a:pt x="8289035" y="0"/>
                  </a:lnTo>
                  <a:lnTo>
                    <a:pt x="0" y="0"/>
                  </a:lnTo>
                  <a:lnTo>
                    <a:pt x="0" y="382524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07920" y="3774947"/>
            <a:ext cx="5684520" cy="913130"/>
            <a:chOff x="2407920" y="3774947"/>
            <a:chExt cx="5684520" cy="9131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7064" y="3784091"/>
              <a:ext cx="5666232" cy="8945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12492" y="3779519"/>
              <a:ext cx="5675630" cy="904240"/>
            </a:xfrm>
            <a:custGeom>
              <a:avLst/>
              <a:gdLst/>
              <a:ahLst/>
              <a:cxnLst/>
              <a:rect l="l" t="t" r="r" b="b"/>
              <a:pathLst>
                <a:path w="5675630" h="904239">
                  <a:moveTo>
                    <a:pt x="0" y="903731"/>
                  </a:moveTo>
                  <a:lnTo>
                    <a:pt x="5675376" y="903731"/>
                  </a:lnTo>
                  <a:lnTo>
                    <a:pt x="5675376" y="0"/>
                  </a:lnTo>
                  <a:lnTo>
                    <a:pt x="0" y="0"/>
                  </a:lnTo>
                  <a:lnTo>
                    <a:pt x="0" y="903731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101"/>
            <a:ext cx="9245600" cy="2059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Rank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count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(such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(drone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ship)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(ground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pad))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2010-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06-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04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2017-03-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20,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descending</a:t>
            </a:r>
            <a:r>
              <a:rPr sz="22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order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2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Rank</a:t>
            </a:r>
            <a:r>
              <a:rPr sz="2800" spc="-60" dirty="0"/>
              <a:t> </a:t>
            </a:r>
            <a:r>
              <a:rPr sz="2800" dirty="0"/>
              <a:t>Landing</a:t>
            </a:r>
            <a:r>
              <a:rPr sz="2800" spc="-50" dirty="0"/>
              <a:t> </a:t>
            </a:r>
            <a:r>
              <a:rPr sz="2800" dirty="0"/>
              <a:t>Outcomes</a:t>
            </a:r>
            <a:r>
              <a:rPr sz="2800" spc="-70" dirty="0"/>
              <a:t> </a:t>
            </a:r>
            <a:r>
              <a:rPr sz="2800" dirty="0"/>
              <a:t>Between</a:t>
            </a:r>
            <a:r>
              <a:rPr sz="2800" spc="-50" dirty="0"/>
              <a:t> </a:t>
            </a:r>
            <a:r>
              <a:rPr sz="2800" spc="-10" dirty="0"/>
              <a:t>2010-</a:t>
            </a:r>
            <a:r>
              <a:rPr sz="2800" spc="-20" dirty="0"/>
              <a:t>06-</a:t>
            </a:r>
            <a:r>
              <a:rPr sz="2800" dirty="0"/>
              <a:t>04</a:t>
            </a:r>
            <a:r>
              <a:rPr sz="2800" spc="-40" dirty="0"/>
              <a:t> </a:t>
            </a:r>
            <a:r>
              <a:rPr sz="2800" dirty="0"/>
              <a:t>and</a:t>
            </a:r>
            <a:r>
              <a:rPr sz="2800" spc="-70" dirty="0"/>
              <a:t> </a:t>
            </a:r>
            <a:r>
              <a:rPr sz="2800" spc="-10" dirty="0"/>
              <a:t>2017-</a:t>
            </a:r>
            <a:r>
              <a:rPr sz="2800" spc="-20" dirty="0"/>
              <a:t>03-</a:t>
            </a:r>
            <a:r>
              <a:rPr sz="2800" spc="-25" dirty="0"/>
              <a:t>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065275" y="2944367"/>
            <a:ext cx="10159365" cy="516890"/>
            <a:chOff x="1065275" y="2944367"/>
            <a:chExt cx="10159365" cy="516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419" y="2953511"/>
              <a:ext cx="10140696" cy="4983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69847" y="2948939"/>
              <a:ext cx="10149840" cy="508000"/>
            </a:xfrm>
            <a:custGeom>
              <a:avLst/>
              <a:gdLst/>
              <a:ahLst/>
              <a:cxnLst/>
              <a:rect l="l" t="t" r="r" b="b"/>
              <a:pathLst>
                <a:path w="10149840" h="508000">
                  <a:moveTo>
                    <a:pt x="0" y="507491"/>
                  </a:moveTo>
                  <a:lnTo>
                    <a:pt x="10149840" y="507491"/>
                  </a:lnTo>
                  <a:lnTo>
                    <a:pt x="10149840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663696" y="4088891"/>
            <a:ext cx="3142615" cy="1144905"/>
            <a:chOff x="3663696" y="4088891"/>
            <a:chExt cx="3142615" cy="11449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840" y="4098035"/>
              <a:ext cx="3124200" cy="11262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68268" y="4093463"/>
              <a:ext cx="3133725" cy="1135380"/>
            </a:xfrm>
            <a:custGeom>
              <a:avLst/>
              <a:gdLst/>
              <a:ahLst/>
              <a:cxnLst/>
              <a:rect l="l" t="t" r="r" b="b"/>
              <a:pathLst>
                <a:path w="3133725" h="1135379">
                  <a:moveTo>
                    <a:pt x="0" y="1135380"/>
                  </a:moveTo>
                  <a:lnTo>
                    <a:pt x="3133343" y="1135380"/>
                  </a:lnTo>
                  <a:lnTo>
                    <a:pt x="3133343" y="0"/>
                  </a:lnTo>
                  <a:lnTo>
                    <a:pt x="0" y="0"/>
                  </a:lnTo>
                  <a:lnTo>
                    <a:pt x="0" y="113538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786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39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217" y="5557215"/>
            <a:ext cx="5943600" cy="74485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30"/>
              </a:spcBef>
              <a:buChar char="•"/>
              <a:tabLst>
                <a:tab pos="240665" algn="l"/>
              </a:tabLst>
            </a:pP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VAFB</a:t>
            </a:r>
            <a:r>
              <a:rPr sz="15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4E</a:t>
            </a:r>
            <a:r>
              <a:rPr sz="15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5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located</a:t>
            </a:r>
            <a:r>
              <a:rPr sz="15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5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California</a:t>
            </a:r>
            <a:endParaRPr sz="15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030"/>
              </a:spcBef>
              <a:buChar char="•"/>
              <a:tabLst>
                <a:tab pos="240665" algn="l"/>
              </a:tabLst>
            </a:pP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15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40,</a:t>
            </a:r>
            <a:r>
              <a:rPr sz="15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15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40,</a:t>
            </a:r>
            <a:r>
              <a:rPr sz="15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 LC-39A</a:t>
            </a:r>
            <a:r>
              <a:rPr sz="15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5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located</a:t>
            </a:r>
            <a:r>
              <a:rPr sz="15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5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Florida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65" dirty="0"/>
              <a:t> </a:t>
            </a:r>
            <a:r>
              <a:rPr dirty="0"/>
              <a:t>launch</a:t>
            </a:r>
            <a:r>
              <a:rPr spc="-30" dirty="0"/>
              <a:t> </a:t>
            </a:r>
            <a:r>
              <a:rPr dirty="0"/>
              <a:t>sites</a:t>
            </a:r>
            <a:r>
              <a:rPr spc="-60" dirty="0"/>
              <a:t> </a:t>
            </a:r>
            <a:r>
              <a:rPr dirty="0"/>
              <a:t>on</a:t>
            </a:r>
            <a:r>
              <a:rPr spc="-75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25" dirty="0"/>
              <a:t>map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1662683"/>
            <a:ext cx="11330940" cy="3787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64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03554" y="1714454"/>
            <a:ext cx="10157460" cy="364426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4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Project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background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context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ts val="2055"/>
              </a:lnSpc>
              <a:spcBef>
                <a:spcPts val="1190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Scientist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sz="18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(a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new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spaceship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company)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my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job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study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endParaRPr sz="1800">
              <a:latin typeface="Arial MT"/>
              <a:cs typeface="Arial MT"/>
            </a:endParaRPr>
          </a:p>
          <a:p>
            <a:pPr marL="698500">
              <a:lnSpc>
                <a:spcPts val="2055"/>
              </a:lnSpc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X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estimate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b="1" spc="-11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00" b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launch</a:t>
            </a:r>
            <a:endParaRPr sz="18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12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Problems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want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answers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205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Understand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how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X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works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through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data</a:t>
            </a:r>
            <a:endParaRPr sz="18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180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Predict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X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land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endParaRPr sz="18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185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Determine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cost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launch</a:t>
            </a:r>
            <a:endParaRPr sz="1800">
              <a:latin typeface="Arial MT"/>
              <a:cs typeface="Arial MT"/>
            </a:endParaRPr>
          </a:p>
          <a:p>
            <a:pPr marL="698500" lvl="1" indent="-229235">
              <a:lnSpc>
                <a:spcPts val="2055"/>
              </a:lnSpc>
              <a:spcBef>
                <a:spcPts val="1190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help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Business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build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innovation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strategy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sz="18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698500">
              <a:lnSpc>
                <a:spcPts val="2055"/>
              </a:lnSpc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compete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against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0559" y="4594859"/>
            <a:ext cx="6576059" cy="866140"/>
          </a:xfrm>
          <a:prstGeom prst="rect">
            <a:avLst/>
          </a:prstGeom>
          <a:solidFill>
            <a:srgbClr val="FFFFFF"/>
          </a:solidFill>
          <a:ln w="12192">
            <a:solidFill>
              <a:srgbClr val="5B9BD4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5"/>
              </a:spcBef>
            </a:pPr>
            <a:endParaRPr sz="1500">
              <a:latin typeface="Times New Roman"/>
              <a:cs typeface="Times New Roman"/>
            </a:endParaRPr>
          </a:p>
          <a:p>
            <a:pPr marL="319405" indent="-228600">
              <a:lnSpc>
                <a:spcPct val="100000"/>
              </a:lnSpc>
              <a:buChar char="•"/>
              <a:tabLst>
                <a:tab pos="319405" algn="l"/>
              </a:tabLst>
            </a:pPr>
            <a:r>
              <a:rPr sz="1500" spc="-2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15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5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success/failed</a:t>
            </a:r>
            <a:r>
              <a:rPr sz="15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15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5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5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marked</a:t>
            </a:r>
            <a:r>
              <a:rPr sz="15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5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green/red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dirty="0"/>
              <a:t>Mark</a:t>
            </a:r>
            <a:r>
              <a:rPr sz="3100" spc="-70" dirty="0"/>
              <a:t> </a:t>
            </a:r>
            <a:r>
              <a:rPr sz="3100" dirty="0"/>
              <a:t>of</a:t>
            </a:r>
            <a:r>
              <a:rPr sz="3100" spc="-85" dirty="0"/>
              <a:t> </a:t>
            </a:r>
            <a:r>
              <a:rPr sz="3100" dirty="0"/>
              <a:t>success/failed</a:t>
            </a:r>
            <a:r>
              <a:rPr sz="3100" spc="-35" dirty="0"/>
              <a:t> </a:t>
            </a:r>
            <a:r>
              <a:rPr sz="3100" dirty="0"/>
              <a:t>launches</a:t>
            </a:r>
            <a:r>
              <a:rPr sz="3100" spc="-45" dirty="0"/>
              <a:t> </a:t>
            </a:r>
            <a:r>
              <a:rPr sz="3100" dirty="0"/>
              <a:t>for</a:t>
            </a:r>
            <a:r>
              <a:rPr sz="3100" spc="-75" dirty="0"/>
              <a:t> </a:t>
            </a:r>
            <a:r>
              <a:rPr sz="3100" dirty="0"/>
              <a:t>each</a:t>
            </a:r>
            <a:r>
              <a:rPr sz="3100" spc="-65" dirty="0"/>
              <a:t> </a:t>
            </a:r>
            <a:r>
              <a:rPr sz="3100" dirty="0"/>
              <a:t>site</a:t>
            </a:r>
            <a:r>
              <a:rPr sz="3100" spc="-75" dirty="0"/>
              <a:t> </a:t>
            </a:r>
            <a:r>
              <a:rPr sz="3100" dirty="0"/>
              <a:t>on</a:t>
            </a:r>
            <a:r>
              <a:rPr sz="3100" spc="-85" dirty="0"/>
              <a:t> </a:t>
            </a:r>
            <a:r>
              <a:rPr sz="3100" dirty="0"/>
              <a:t>the</a:t>
            </a:r>
            <a:r>
              <a:rPr sz="3100" spc="-80" dirty="0"/>
              <a:t> </a:t>
            </a:r>
            <a:r>
              <a:rPr sz="3100" spc="-25" dirty="0"/>
              <a:t>map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59" y="1414272"/>
            <a:ext cx="6737604" cy="30144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4488" y="1414272"/>
            <a:ext cx="4030979" cy="21290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4571" y="3622547"/>
            <a:ext cx="4121150" cy="806450"/>
          </a:xfrm>
          <a:prstGeom prst="rect">
            <a:avLst/>
          </a:prstGeom>
          <a:solidFill>
            <a:srgbClr val="FFFFFF"/>
          </a:solidFill>
          <a:ln w="12192">
            <a:solidFill>
              <a:srgbClr val="5B9BD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endParaRPr sz="1400">
              <a:latin typeface="Times New Roman"/>
              <a:cs typeface="Times New Roman"/>
            </a:endParaRPr>
          </a:p>
          <a:p>
            <a:pPr marL="320675" marR="446405" indent="-228600">
              <a:lnSpc>
                <a:spcPts val="1340"/>
              </a:lnSpc>
              <a:buChar char="•"/>
              <a:tabLst>
                <a:tab pos="32067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zoom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identify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relatively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14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rates.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9184" y="1316482"/>
            <a:ext cx="6917055" cy="4927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105"/>
              </a:spcBef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17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between a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b="1" spc="-85" dirty="0">
                <a:solidFill>
                  <a:srgbClr val="292929"/>
                </a:solidFill>
                <a:latin typeface="Arial"/>
                <a:cs typeface="Arial"/>
              </a:rPr>
              <a:t>coastline</a:t>
            </a:r>
            <a:r>
              <a:rPr sz="1700" spc="-85" dirty="0">
                <a:solidFill>
                  <a:srgbClr val="292929"/>
                </a:solidFill>
                <a:latin typeface="Arial MT"/>
                <a:cs typeface="Arial MT"/>
              </a:rPr>
              <a:t>,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b="1" spc="-95" dirty="0">
                <a:solidFill>
                  <a:srgbClr val="292929"/>
                </a:solidFill>
                <a:latin typeface="Arial"/>
                <a:cs typeface="Arial"/>
              </a:rPr>
              <a:t>railway</a:t>
            </a:r>
            <a:r>
              <a:rPr sz="1700" b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illustrate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finding.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ts val="1835"/>
              </a:lnSpc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Similar</a:t>
            </a:r>
            <a:r>
              <a:rPr sz="17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approach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highway</a:t>
            </a:r>
            <a:r>
              <a:rPr sz="17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city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dirty="0"/>
              <a:t>The</a:t>
            </a:r>
            <a:r>
              <a:rPr sz="3400" spc="-40" dirty="0"/>
              <a:t> </a:t>
            </a:r>
            <a:r>
              <a:rPr sz="3400" dirty="0"/>
              <a:t>distances</a:t>
            </a:r>
            <a:r>
              <a:rPr sz="3400" spc="-40" dirty="0"/>
              <a:t> </a:t>
            </a:r>
            <a:r>
              <a:rPr sz="3400" dirty="0"/>
              <a:t>between</a:t>
            </a:r>
            <a:r>
              <a:rPr sz="3400" spc="-30" dirty="0"/>
              <a:t> </a:t>
            </a:r>
            <a:r>
              <a:rPr sz="3400" dirty="0"/>
              <a:t>a</a:t>
            </a:r>
            <a:r>
              <a:rPr sz="3400" spc="-50" dirty="0"/>
              <a:t> </a:t>
            </a:r>
            <a:r>
              <a:rPr sz="3400" dirty="0"/>
              <a:t>launch</a:t>
            </a:r>
            <a:r>
              <a:rPr sz="3400" spc="-35" dirty="0"/>
              <a:t> </a:t>
            </a:r>
            <a:r>
              <a:rPr sz="3400" dirty="0"/>
              <a:t>site</a:t>
            </a:r>
            <a:r>
              <a:rPr sz="3400" spc="-60" dirty="0"/>
              <a:t> </a:t>
            </a:r>
            <a:r>
              <a:rPr sz="3400" dirty="0"/>
              <a:t>to</a:t>
            </a:r>
            <a:r>
              <a:rPr sz="3400" spc="-35" dirty="0"/>
              <a:t> </a:t>
            </a:r>
            <a:r>
              <a:rPr sz="3400" dirty="0"/>
              <a:t>its</a:t>
            </a:r>
            <a:r>
              <a:rPr sz="3400" spc="-40" dirty="0"/>
              <a:t> </a:t>
            </a:r>
            <a:r>
              <a:rPr sz="3400" spc="-10" dirty="0"/>
              <a:t>proximities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1110996" y="1921764"/>
            <a:ext cx="8251190" cy="4514215"/>
            <a:chOff x="1110996" y="1921764"/>
            <a:chExt cx="8251190" cy="45142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140" y="1930907"/>
              <a:ext cx="8232647" cy="4495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5568" y="1926336"/>
              <a:ext cx="8242300" cy="4505325"/>
            </a:xfrm>
            <a:custGeom>
              <a:avLst/>
              <a:gdLst/>
              <a:ahLst/>
              <a:cxnLst/>
              <a:rect l="l" t="t" r="r" b="b"/>
              <a:pathLst>
                <a:path w="8242300" h="4505325">
                  <a:moveTo>
                    <a:pt x="0" y="4504944"/>
                  </a:moveTo>
                  <a:lnTo>
                    <a:pt x="8241792" y="4504944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4504944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708" y="4404486"/>
            <a:ext cx="113353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site,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 </a:t>
            </a:r>
            <a:r>
              <a:rPr sz="2200" b="1" spc="-45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b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292929"/>
                </a:solidFill>
                <a:latin typeface="Arial"/>
                <a:cs typeface="Arial"/>
              </a:rPr>
              <a:t>LC-</a:t>
            </a:r>
            <a:r>
              <a:rPr sz="2200" b="1" spc="-75" dirty="0">
                <a:solidFill>
                  <a:srgbClr val="292929"/>
                </a:solidFill>
                <a:latin typeface="Arial"/>
                <a:cs typeface="Arial"/>
              </a:rPr>
              <a:t>39A</a:t>
            </a:r>
            <a:r>
              <a:rPr sz="2200" b="1" spc="-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41.7%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2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The</a:t>
            </a:r>
            <a:r>
              <a:rPr sz="2800" spc="-40" dirty="0"/>
              <a:t> </a:t>
            </a:r>
            <a:r>
              <a:rPr sz="2800" dirty="0"/>
              <a:t>screenshot</a:t>
            </a:r>
            <a:r>
              <a:rPr sz="2800" spc="-60" dirty="0"/>
              <a:t> </a:t>
            </a:r>
            <a:r>
              <a:rPr sz="2800" dirty="0"/>
              <a:t>of</a:t>
            </a:r>
            <a:r>
              <a:rPr sz="2800" spc="-60" dirty="0"/>
              <a:t> </a:t>
            </a:r>
            <a:r>
              <a:rPr sz="2800" dirty="0"/>
              <a:t>launch</a:t>
            </a:r>
            <a:r>
              <a:rPr sz="2800" spc="-40" dirty="0"/>
              <a:t> </a:t>
            </a:r>
            <a:r>
              <a:rPr sz="2800" dirty="0"/>
              <a:t>success</a:t>
            </a:r>
            <a:r>
              <a:rPr sz="2800" spc="-70" dirty="0"/>
              <a:t> </a:t>
            </a:r>
            <a:r>
              <a:rPr sz="2800" dirty="0"/>
              <a:t>count</a:t>
            </a:r>
            <a:r>
              <a:rPr sz="2800" spc="-60" dirty="0"/>
              <a:t> </a:t>
            </a:r>
            <a:r>
              <a:rPr sz="2800" dirty="0"/>
              <a:t>for</a:t>
            </a:r>
            <a:r>
              <a:rPr sz="2800" spc="-60" dirty="0"/>
              <a:t> </a:t>
            </a:r>
            <a:r>
              <a:rPr sz="2800" dirty="0"/>
              <a:t>all</a:t>
            </a:r>
            <a:r>
              <a:rPr sz="2800" spc="-60" dirty="0"/>
              <a:t> </a:t>
            </a:r>
            <a:r>
              <a:rPr sz="2800" dirty="0"/>
              <a:t>sites,</a:t>
            </a:r>
            <a:r>
              <a:rPr sz="2800" spc="-80" dirty="0"/>
              <a:t> </a:t>
            </a:r>
            <a:r>
              <a:rPr sz="2800" dirty="0"/>
              <a:t>in</a:t>
            </a:r>
            <a:r>
              <a:rPr sz="2800" spc="-55" dirty="0"/>
              <a:t> </a:t>
            </a:r>
            <a:r>
              <a:rPr sz="2800" dirty="0"/>
              <a:t>a</a:t>
            </a:r>
            <a:r>
              <a:rPr sz="2800" spc="5" dirty="0"/>
              <a:t> </a:t>
            </a:r>
            <a:r>
              <a:rPr sz="2800" spc="-10" dirty="0"/>
              <a:t>piechart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14527" y="1603247"/>
            <a:ext cx="11515725" cy="2702560"/>
            <a:chOff x="414527" y="1603247"/>
            <a:chExt cx="11515725" cy="27025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1" y="1612391"/>
              <a:ext cx="11497056" cy="26837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9099" y="1607819"/>
              <a:ext cx="11506200" cy="2693035"/>
            </a:xfrm>
            <a:custGeom>
              <a:avLst/>
              <a:gdLst/>
              <a:ahLst/>
              <a:cxnLst/>
              <a:rect l="l" t="t" r="r" b="b"/>
              <a:pathLst>
                <a:path w="11506200" h="2693035">
                  <a:moveTo>
                    <a:pt x="0" y="2692907"/>
                  </a:moveTo>
                  <a:lnTo>
                    <a:pt x="11506200" y="2692907"/>
                  </a:lnTo>
                  <a:lnTo>
                    <a:pt x="11506200" y="0"/>
                  </a:lnTo>
                  <a:lnTo>
                    <a:pt x="0" y="0"/>
                  </a:lnTo>
                  <a:lnTo>
                    <a:pt x="0" y="2692907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7087" y="4700778"/>
            <a:ext cx="6431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40" dirty="0">
                <a:latin typeface="Calibri"/>
                <a:cs typeface="Calibri"/>
              </a:rPr>
              <a:t>Total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success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launches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site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CCAFS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LC-</a:t>
            </a:r>
            <a:r>
              <a:rPr sz="2800" spc="-25" dirty="0">
                <a:latin typeface="Calibri"/>
                <a:cs typeface="Calibri"/>
              </a:rPr>
              <a:t>40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17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The</a:t>
            </a:r>
            <a:r>
              <a:rPr sz="2200" spc="-35" dirty="0"/>
              <a:t> </a:t>
            </a:r>
            <a:r>
              <a:rPr sz="2200" dirty="0"/>
              <a:t>screenshot</a:t>
            </a:r>
            <a:r>
              <a:rPr sz="2200" spc="-55" dirty="0"/>
              <a:t> </a:t>
            </a:r>
            <a:r>
              <a:rPr sz="2200" dirty="0"/>
              <a:t>of</a:t>
            </a:r>
            <a:r>
              <a:rPr sz="2200" spc="-60" dirty="0"/>
              <a:t> </a:t>
            </a:r>
            <a:r>
              <a:rPr sz="2200" dirty="0"/>
              <a:t>the</a:t>
            </a:r>
            <a:r>
              <a:rPr sz="2200" spc="-35" dirty="0"/>
              <a:t> </a:t>
            </a:r>
            <a:r>
              <a:rPr sz="2200" dirty="0"/>
              <a:t>piechart</a:t>
            </a:r>
            <a:r>
              <a:rPr sz="2200" spc="-50" dirty="0"/>
              <a:t> </a:t>
            </a:r>
            <a:r>
              <a:rPr sz="2200" dirty="0"/>
              <a:t>for</a:t>
            </a:r>
            <a:r>
              <a:rPr sz="2200" spc="-45" dirty="0"/>
              <a:t> </a:t>
            </a:r>
            <a:r>
              <a:rPr sz="2200" dirty="0"/>
              <a:t>the</a:t>
            </a:r>
            <a:r>
              <a:rPr sz="2200" spc="-55" dirty="0"/>
              <a:t> </a:t>
            </a:r>
            <a:r>
              <a:rPr sz="2200" dirty="0"/>
              <a:t>launch</a:t>
            </a:r>
            <a:r>
              <a:rPr sz="2200" spc="-60" dirty="0"/>
              <a:t> </a:t>
            </a:r>
            <a:r>
              <a:rPr sz="2200" dirty="0"/>
              <a:t>site</a:t>
            </a:r>
            <a:r>
              <a:rPr sz="2200" spc="-65" dirty="0"/>
              <a:t> </a:t>
            </a:r>
            <a:r>
              <a:rPr sz="2200" dirty="0"/>
              <a:t>with</a:t>
            </a:r>
            <a:r>
              <a:rPr sz="2200" spc="-45" dirty="0"/>
              <a:t> </a:t>
            </a:r>
            <a:r>
              <a:rPr sz="2200" dirty="0"/>
              <a:t>highest</a:t>
            </a:r>
            <a:r>
              <a:rPr sz="2200" spc="-55" dirty="0"/>
              <a:t> </a:t>
            </a:r>
            <a:r>
              <a:rPr sz="2200" dirty="0"/>
              <a:t>launch</a:t>
            </a:r>
            <a:r>
              <a:rPr sz="2200" spc="-60" dirty="0"/>
              <a:t> </a:t>
            </a:r>
            <a:r>
              <a:rPr sz="2200" dirty="0"/>
              <a:t>success</a:t>
            </a:r>
            <a:r>
              <a:rPr sz="2200" spc="-70" dirty="0"/>
              <a:t> </a:t>
            </a:r>
            <a:r>
              <a:rPr sz="2200" spc="-10" dirty="0"/>
              <a:t>ratio</a:t>
            </a:r>
            <a:endParaRPr sz="2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1656588"/>
            <a:ext cx="11632692" cy="2612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786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45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7" y="1380744"/>
            <a:ext cx="8746236" cy="4229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dirty="0"/>
              <a:t>Payload</a:t>
            </a:r>
            <a:r>
              <a:rPr sz="3400" spc="-65" dirty="0"/>
              <a:t> </a:t>
            </a:r>
            <a:r>
              <a:rPr sz="3400" dirty="0"/>
              <a:t>vs.</a:t>
            </a:r>
            <a:r>
              <a:rPr sz="3400" spc="-45" dirty="0"/>
              <a:t> </a:t>
            </a:r>
            <a:r>
              <a:rPr sz="3400" dirty="0"/>
              <a:t>Launch</a:t>
            </a:r>
            <a:r>
              <a:rPr sz="3400" spc="-45" dirty="0"/>
              <a:t> </a:t>
            </a:r>
            <a:r>
              <a:rPr sz="3400" dirty="0"/>
              <a:t>Outcome</a:t>
            </a:r>
            <a:r>
              <a:rPr sz="3400" spc="-40" dirty="0"/>
              <a:t> </a:t>
            </a:r>
            <a:r>
              <a:rPr sz="3400" dirty="0"/>
              <a:t>scatter</a:t>
            </a:r>
            <a:r>
              <a:rPr sz="3400" spc="-50" dirty="0"/>
              <a:t> </a:t>
            </a:r>
            <a:r>
              <a:rPr sz="3400" dirty="0"/>
              <a:t>plot</a:t>
            </a:r>
            <a:r>
              <a:rPr sz="3400" spc="-45" dirty="0"/>
              <a:t> </a:t>
            </a:r>
            <a:r>
              <a:rPr sz="3400" dirty="0"/>
              <a:t>for</a:t>
            </a:r>
            <a:r>
              <a:rPr sz="3400" spc="-55" dirty="0"/>
              <a:t> </a:t>
            </a:r>
            <a:r>
              <a:rPr sz="3400" dirty="0"/>
              <a:t>all</a:t>
            </a:r>
            <a:r>
              <a:rPr sz="3400" spc="-25" dirty="0"/>
              <a:t> </a:t>
            </a:r>
            <a:r>
              <a:rPr sz="3400" spc="-10" dirty="0"/>
              <a:t>sites</a:t>
            </a:r>
            <a:endParaRPr sz="3400"/>
          </a:p>
        </p:txBody>
      </p:sp>
      <p:sp>
        <p:nvSpPr>
          <p:cNvPr id="5" name="object 5"/>
          <p:cNvSpPr txBox="1"/>
          <p:nvPr/>
        </p:nvSpPr>
        <p:spPr>
          <a:xfrm>
            <a:off x="919683" y="5943091"/>
            <a:ext cx="8562975" cy="5441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819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range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slider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different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payloads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impact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 </a:t>
            </a:r>
            <a:r>
              <a:rPr sz="2000" dirty="0">
                <a:latin typeface="Calibri"/>
                <a:cs typeface="Calibri"/>
              </a:rPr>
              <a:t>outcome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according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payload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108073"/>
            <a:ext cx="4604385" cy="2058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Built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built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models,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94.44%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Classification</a:t>
            </a:r>
            <a:r>
              <a:rPr spc="-160" dirty="0"/>
              <a:t> </a:t>
            </a:r>
            <a:r>
              <a:rPr spc="-1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3788" y="1674876"/>
            <a:ext cx="5772911" cy="37627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3435"/>
            <a:ext cx="8509000" cy="2562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confusion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matrix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performing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–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endParaRPr sz="2200">
              <a:latin typeface="Arial MT"/>
              <a:cs typeface="Arial MT"/>
            </a:endParaRPr>
          </a:p>
          <a:p>
            <a:pPr marL="469900" marR="3490595" lvl="1" indent="227965">
              <a:lnSpc>
                <a:spcPct val="164500"/>
              </a:lnSpc>
              <a:spcBef>
                <a:spcPts val="2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observe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TP</a:t>
            </a:r>
            <a:r>
              <a:rPr sz="1800" b="1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800" b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12</a:t>
            </a:r>
            <a:r>
              <a:rPr sz="1800" b="1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number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TN</a:t>
            </a:r>
            <a:r>
              <a:rPr sz="1800" b="1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800" b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5</a:t>
            </a:r>
            <a:r>
              <a:rPr sz="1800" b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low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endParaRPr sz="1800">
              <a:latin typeface="Arial MT"/>
              <a:cs typeface="Arial MT"/>
            </a:endParaRPr>
          </a:p>
          <a:p>
            <a:pPr marL="469900" marR="2912745" lvl="1" indent="227965">
              <a:lnSpc>
                <a:spcPct val="172500"/>
              </a:lnSpc>
              <a:spcBef>
                <a:spcPts val="20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shown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heatmap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reflets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Arial MT"/>
                <a:cs typeface="Arial MT"/>
              </a:rPr>
              <a:t>FP,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FN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values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very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closed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leads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stable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endParaRPr sz="16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3564254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3395" y="4799838"/>
            <a:ext cx="4192904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Precision</a:t>
            </a:r>
            <a:r>
              <a:rPr sz="1200" spc="3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12/(12</a:t>
            </a:r>
            <a:r>
              <a:rPr sz="1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+ 1)</a:t>
            </a:r>
            <a:r>
              <a:rPr sz="1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0,92</a:t>
            </a:r>
            <a:r>
              <a:rPr sz="1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Recall</a:t>
            </a:r>
            <a:r>
              <a:rPr sz="1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12(12</a:t>
            </a:r>
            <a:r>
              <a:rPr sz="1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+</a:t>
            </a:r>
            <a:r>
              <a:rPr sz="1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0) =</a:t>
            </a:r>
            <a:r>
              <a:rPr sz="1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92929"/>
              </a:buClr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r>
              <a:rPr sz="1200" spc="3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2*(prc*rec)/(prc</a:t>
            </a:r>
            <a:r>
              <a:rPr sz="1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+</a:t>
            </a:r>
            <a:r>
              <a:rPr sz="1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rec)</a:t>
            </a:r>
            <a:r>
              <a:rPr sz="1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2*(0.92)/1.92</a:t>
            </a:r>
            <a:r>
              <a:rPr sz="1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= </a:t>
            </a:r>
            <a:r>
              <a:rPr sz="1200" spc="-20" dirty="0">
                <a:solidFill>
                  <a:srgbClr val="292929"/>
                </a:solidFill>
                <a:latin typeface="Arial MT"/>
                <a:cs typeface="Arial MT"/>
              </a:rPr>
              <a:t>0.96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r>
              <a:rPr sz="1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96%</a:t>
            </a:r>
            <a:r>
              <a:rPr sz="1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closed</a:t>
            </a:r>
            <a:r>
              <a:rPr sz="1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94%</a:t>
            </a:r>
            <a:r>
              <a:rPr sz="1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predicted</a:t>
            </a:r>
            <a:r>
              <a:rPr sz="1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Confusion</a:t>
            </a:r>
            <a:r>
              <a:rPr spc="-175" dirty="0"/>
              <a:t> </a:t>
            </a:r>
            <a:r>
              <a:rPr spc="-10" dirty="0"/>
              <a:t>Matrix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5807" y="2604516"/>
            <a:ext cx="4611624" cy="30571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82901"/>
            <a:ext cx="7362825" cy="3973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marR="291465" indent="-227329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Launch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success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started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increase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in 	</a:t>
            </a:r>
            <a:r>
              <a:rPr sz="3200" dirty="0">
                <a:latin typeface="Calibri"/>
                <a:cs typeface="Calibri"/>
              </a:rPr>
              <a:t>2013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till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2020</a:t>
            </a:r>
            <a:endParaRPr sz="32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029" algn="l"/>
              </a:tabLst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best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launch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site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KSC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LC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39A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41.7%</a:t>
            </a:r>
            <a:endParaRPr sz="3200">
              <a:latin typeface="Calibri"/>
              <a:cs typeface="Calibri"/>
            </a:endParaRPr>
          </a:p>
          <a:p>
            <a:pPr marL="240029" marR="316865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Orbit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ES-</a:t>
            </a:r>
            <a:r>
              <a:rPr sz="3200" dirty="0">
                <a:latin typeface="Calibri"/>
                <a:cs typeface="Calibri"/>
              </a:rPr>
              <a:t>L1,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GEO,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HEO,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SSO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have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high 	</a:t>
            </a:r>
            <a:r>
              <a:rPr sz="3200" dirty="0">
                <a:latin typeface="Calibri"/>
                <a:cs typeface="Calibri"/>
              </a:rPr>
              <a:t>success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rate</a:t>
            </a:r>
            <a:endParaRPr sz="3200">
              <a:latin typeface="Calibri"/>
              <a:cs typeface="Calibri"/>
            </a:endParaRPr>
          </a:p>
          <a:p>
            <a:pPr marL="240029" marR="320675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decision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Tree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highest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accuracy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of 	</a:t>
            </a:r>
            <a:r>
              <a:rPr sz="3200" spc="-10" dirty="0">
                <a:latin typeface="Calibri"/>
                <a:cs typeface="Calibri"/>
              </a:rPr>
              <a:t>94.44%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090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1C7C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878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1C7CDB"/>
                </a:solidFill>
                <a:latin typeface="Arial MT"/>
                <a:cs typeface="Arial MT"/>
              </a:rPr>
              <a:t>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428259"/>
            <a:ext cx="9904095" cy="496697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dirty="0">
                <a:solidFill>
                  <a:srgbClr val="0A48CA"/>
                </a:solidFill>
                <a:latin typeface="Arial MT"/>
                <a:cs typeface="Arial MT"/>
              </a:rPr>
              <a:t>Executive</a:t>
            </a:r>
            <a:r>
              <a:rPr sz="2200" spc="-8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Data</a:t>
            </a:r>
            <a:r>
              <a:rPr sz="1900" spc="-7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was</a:t>
            </a:r>
            <a:r>
              <a:rPr sz="1900" spc="-5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collected</a:t>
            </a:r>
            <a:r>
              <a:rPr sz="1900" spc="-3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using</a:t>
            </a:r>
            <a:r>
              <a:rPr sz="1900" spc="-4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Arial MT"/>
                <a:cs typeface="Arial MT"/>
              </a:rPr>
              <a:t>:</a:t>
            </a:r>
            <a:endParaRPr sz="1900">
              <a:latin typeface="Arial MT"/>
              <a:cs typeface="Arial MT"/>
            </a:endParaRPr>
          </a:p>
          <a:p>
            <a:pPr marL="1155065" lvl="2" indent="-227965">
              <a:lnSpc>
                <a:spcPct val="100000"/>
              </a:lnSpc>
              <a:spcBef>
                <a:spcPts val="1410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767070"/>
                </a:solidFill>
                <a:latin typeface="Arial MT"/>
                <a:cs typeface="Arial MT"/>
              </a:rPr>
              <a:t>Space</a:t>
            </a:r>
            <a:r>
              <a:rPr sz="1800" spc="-1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67070"/>
                </a:solidFill>
                <a:latin typeface="Arial MT"/>
                <a:cs typeface="Arial MT"/>
              </a:rPr>
              <a:t>X</a:t>
            </a:r>
            <a:r>
              <a:rPr sz="1800" spc="-11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67070"/>
                </a:solidFill>
                <a:latin typeface="Arial MT"/>
                <a:cs typeface="Arial MT"/>
              </a:rPr>
              <a:t>API</a:t>
            </a:r>
            <a:r>
              <a:rPr sz="1800" spc="-1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67070"/>
                </a:solidFill>
                <a:latin typeface="Arial MT"/>
                <a:cs typeface="Arial MT"/>
              </a:rPr>
              <a:t>: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https://api.spacexdata.com/v4/launches/past</a:t>
            </a:r>
            <a:endParaRPr sz="1800">
              <a:latin typeface="Arial MT"/>
              <a:cs typeface="Arial MT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1155700" algn="l"/>
              </a:tabLst>
            </a:pPr>
            <a:r>
              <a:rPr sz="1800" dirty="0">
                <a:solidFill>
                  <a:srgbClr val="767070"/>
                </a:solidFill>
                <a:latin typeface="Arial MT"/>
                <a:cs typeface="Arial MT"/>
              </a:rPr>
              <a:t>Web</a:t>
            </a:r>
            <a:r>
              <a:rPr sz="1800" spc="-5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67070"/>
                </a:solidFill>
                <a:latin typeface="Arial MT"/>
                <a:cs typeface="Arial MT"/>
              </a:rPr>
              <a:t>Scraping</a:t>
            </a:r>
            <a:r>
              <a:rPr sz="1800" spc="-3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Arial MT"/>
                <a:cs typeface="Arial MT"/>
              </a:rPr>
              <a:t>: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https://en.wikipedia.org/w/index.php?title=List_of_Falcon_9_and_Falcon_Heavy_launc</a:t>
            </a:r>
            <a:r>
              <a:rPr sz="1800" spc="-10" dirty="0">
                <a:solidFill>
                  <a:srgbClr val="0462C1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hes&amp;oldid=1027686922</a:t>
            </a:r>
            <a:endParaRPr sz="1800">
              <a:latin typeface="Arial MT"/>
              <a:cs typeface="Arial MT"/>
            </a:endParaRPr>
          </a:p>
          <a:p>
            <a:pPr marL="240029" indent="-227329">
              <a:lnSpc>
                <a:spcPct val="100000"/>
              </a:lnSpc>
              <a:spcBef>
                <a:spcPts val="1390"/>
              </a:spcBef>
              <a:buChar char="•"/>
              <a:tabLst>
                <a:tab pos="240029" algn="l"/>
              </a:tabLst>
            </a:pPr>
            <a:r>
              <a:rPr sz="230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3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3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3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180"/>
              </a:spcBef>
              <a:buChar char="•"/>
              <a:tabLst>
                <a:tab pos="697865" algn="l"/>
              </a:tabLst>
            </a:pP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Data</a:t>
            </a:r>
            <a:r>
              <a:rPr sz="1900" spc="-8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was</a:t>
            </a:r>
            <a:r>
              <a:rPr sz="1900" spc="-4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processed</a:t>
            </a:r>
            <a:r>
              <a:rPr sz="1900" spc="-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by</a:t>
            </a:r>
            <a:r>
              <a:rPr sz="1900" spc="-5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exploratory</a:t>
            </a:r>
            <a:r>
              <a:rPr sz="1900" spc="-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Data</a:t>
            </a:r>
            <a:r>
              <a:rPr sz="1900" spc="-12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Analysis</a:t>
            </a:r>
            <a:r>
              <a:rPr sz="1900" spc="-4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to</a:t>
            </a:r>
            <a:r>
              <a:rPr sz="1900" spc="-6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determine</a:t>
            </a:r>
            <a:r>
              <a:rPr sz="1900" spc="-7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Training</a:t>
            </a:r>
            <a:r>
              <a:rPr sz="1900" spc="-3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Labels</a:t>
            </a:r>
            <a:endParaRPr sz="19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878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1C7CDB"/>
                </a:solidFill>
                <a:latin typeface="Arial MT"/>
                <a:cs typeface="Arial MT"/>
              </a:rPr>
              <a:t>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425549"/>
            <a:ext cx="9549765" cy="388429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900" dirty="0">
                <a:solidFill>
                  <a:srgbClr val="0A48CA"/>
                </a:solidFill>
                <a:latin typeface="Arial MT"/>
                <a:cs typeface="Arial MT"/>
              </a:rPr>
              <a:t>Executive</a:t>
            </a:r>
            <a:r>
              <a:rPr sz="2900" spc="-6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0A48CA"/>
                </a:solidFill>
                <a:latin typeface="Arial MT"/>
                <a:cs typeface="Arial MT"/>
              </a:rPr>
              <a:t>Summary</a:t>
            </a:r>
            <a:endParaRPr sz="2900">
              <a:latin typeface="Arial MT"/>
              <a:cs typeface="Arial MT"/>
            </a:endParaRPr>
          </a:p>
          <a:p>
            <a:pPr marL="240029" indent="-227329">
              <a:lnSpc>
                <a:spcPct val="100000"/>
              </a:lnSpc>
              <a:spcBef>
                <a:spcPts val="1405"/>
              </a:spcBef>
              <a:buChar char="•"/>
              <a:tabLst>
                <a:tab pos="240029" algn="l"/>
              </a:tabLst>
            </a:pP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9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9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9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9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9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9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698500" algn="l"/>
              </a:tabLst>
            </a:pP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Split</a:t>
            </a:r>
            <a:r>
              <a:rPr sz="2500" spc="-6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the</a:t>
            </a:r>
            <a:r>
              <a:rPr sz="2500" spc="-5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data</a:t>
            </a:r>
            <a:r>
              <a:rPr sz="2500" spc="-5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into</a:t>
            </a:r>
            <a:r>
              <a:rPr sz="2500" spc="-5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training</a:t>
            </a:r>
            <a:r>
              <a:rPr sz="2500" spc="-6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testing</a:t>
            </a:r>
            <a:r>
              <a:rPr sz="2500" spc="-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767070"/>
                </a:solidFill>
                <a:latin typeface="Arial MT"/>
                <a:cs typeface="Arial MT"/>
              </a:rPr>
              <a:t>data</a:t>
            </a:r>
            <a:endParaRPr sz="2500">
              <a:latin typeface="Arial MT"/>
              <a:cs typeface="Arial MT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8500" algn="l"/>
              </a:tabLst>
            </a:pP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Train</a:t>
            </a:r>
            <a:r>
              <a:rPr sz="2500" spc="-8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different</a:t>
            </a:r>
            <a:r>
              <a:rPr sz="2500" spc="-7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classification</a:t>
            </a:r>
            <a:r>
              <a:rPr sz="2500" spc="-7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models</a:t>
            </a:r>
            <a:r>
              <a:rPr sz="2500" spc="-8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(SVM,</a:t>
            </a:r>
            <a:r>
              <a:rPr sz="2500" spc="-7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Classification</a:t>
            </a:r>
            <a:r>
              <a:rPr sz="2500" spc="-114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767070"/>
                </a:solidFill>
                <a:latin typeface="Arial MT"/>
                <a:cs typeface="Arial MT"/>
              </a:rPr>
              <a:t>Trees,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and</a:t>
            </a:r>
            <a:r>
              <a:rPr sz="2500" spc="-2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Logistic</a:t>
            </a:r>
            <a:r>
              <a:rPr sz="2500" spc="1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767070"/>
                </a:solidFill>
                <a:latin typeface="Arial MT"/>
                <a:cs typeface="Arial MT"/>
              </a:rPr>
              <a:t>Regression)</a:t>
            </a:r>
            <a:endParaRPr sz="25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698500" algn="l"/>
              </a:tabLst>
            </a:pP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Find</a:t>
            </a:r>
            <a:r>
              <a:rPr sz="2500" spc="-4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the</a:t>
            </a:r>
            <a:r>
              <a:rPr sz="2500" spc="-4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best</a:t>
            </a:r>
            <a:r>
              <a:rPr sz="2500" spc="-3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method</a:t>
            </a:r>
            <a:r>
              <a:rPr sz="2500" spc="-5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using</a:t>
            </a:r>
            <a:r>
              <a:rPr sz="2500" spc="-2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767070"/>
                </a:solidFill>
                <a:latin typeface="Arial MT"/>
                <a:cs typeface="Arial MT"/>
              </a:rPr>
              <a:t>hyperparameter</a:t>
            </a:r>
            <a:r>
              <a:rPr sz="2500" spc="-3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grid</a:t>
            </a:r>
            <a:r>
              <a:rPr sz="2500" spc="-4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767070"/>
                </a:solidFill>
                <a:latin typeface="Arial MT"/>
                <a:cs typeface="Arial MT"/>
              </a:rPr>
              <a:t>search</a:t>
            </a:r>
            <a:endParaRPr sz="25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8500" algn="l"/>
              </a:tabLst>
            </a:pP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Modeling</a:t>
            </a:r>
            <a:r>
              <a:rPr sz="2500" spc="-5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767070"/>
                </a:solidFill>
                <a:latin typeface="Arial MT"/>
                <a:cs typeface="Arial MT"/>
              </a:rPr>
              <a:t>&amp;</a:t>
            </a:r>
            <a:r>
              <a:rPr sz="2500" spc="-5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767070"/>
                </a:solidFill>
                <a:latin typeface="Arial MT"/>
                <a:cs typeface="Arial MT"/>
              </a:rPr>
              <a:t>Evaluation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878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1C7CDB"/>
                </a:solidFill>
                <a:latin typeface="Arial MT"/>
                <a:cs typeface="Arial MT"/>
              </a:rPr>
              <a:t>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340" y="1478847"/>
            <a:ext cx="10438765" cy="4396105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64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Describe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how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sets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collected.</a:t>
            </a:r>
            <a:endParaRPr sz="2200" dirty="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X</a:t>
            </a:r>
            <a:r>
              <a:rPr sz="20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https://api.spacexdata.com/v4/rockets/</a:t>
            </a:r>
            <a:endParaRPr sz="2000" dirty="0">
              <a:latin typeface="Arial MT"/>
              <a:cs typeface="Arial MT"/>
            </a:endParaRPr>
          </a:p>
          <a:p>
            <a:pPr marL="1155065" lvl="2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Request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parse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GET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request</a:t>
            </a:r>
            <a:endParaRPr sz="1800" dirty="0">
              <a:latin typeface="Arial MT"/>
              <a:cs typeface="Arial MT"/>
            </a:endParaRPr>
          </a:p>
          <a:p>
            <a:pPr marL="1155065" lvl="2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Filter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dataframe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only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include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endParaRPr sz="1800" dirty="0">
              <a:latin typeface="Arial MT"/>
              <a:cs typeface="Arial MT"/>
            </a:endParaRPr>
          </a:p>
          <a:p>
            <a:pPr marL="1155065" lvl="2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wrangling :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Dealing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Missing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Values¶</a:t>
            </a:r>
            <a:endParaRPr sz="1800" dirty="0">
              <a:latin typeface="Arial MT"/>
              <a:cs typeface="Arial MT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Scraping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: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https://en.wikipedia.org/w/index.php?title=List_of_Falcon_9_and_Falcon_Heavy_launc</a:t>
            </a:r>
            <a:r>
              <a:rPr sz="2000" spc="-10" dirty="0">
                <a:solidFill>
                  <a:srgbClr val="0462C1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hes&amp;oldid=1027686922</a:t>
            </a:r>
            <a:endParaRPr sz="2000" dirty="0">
              <a:latin typeface="Arial MT"/>
              <a:cs typeface="Arial MT"/>
            </a:endParaRPr>
          </a:p>
          <a:p>
            <a:pPr marL="1155065" lvl="2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Request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Falcon9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Wiki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page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its 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1800" dirty="0">
              <a:latin typeface="Arial MT"/>
              <a:cs typeface="Arial MT"/>
            </a:endParaRPr>
          </a:p>
          <a:p>
            <a:pPr marL="1155065" lvl="2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Extract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column/variable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HTML</a:t>
            </a:r>
            <a:r>
              <a:rPr sz="18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header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7689" y="6026302"/>
            <a:ext cx="587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Create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frame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parsing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HTML</a:t>
            </a:r>
            <a:r>
              <a:rPr sz="18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tables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00" dirty="0"/>
              <a:t> </a:t>
            </a:r>
            <a:r>
              <a:rPr spc="-1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878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1C7CDB"/>
                </a:solidFill>
                <a:latin typeface="Arial MT"/>
                <a:cs typeface="Arial MT"/>
              </a:rPr>
              <a:t>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566" y="1795652"/>
            <a:ext cx="3775075" cy="20580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112395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requested</a:t>
            </a:r>
            <a:r>
              <a:rPr sz="20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parsed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DataFrame</a:t>
            </a:r>
            <a:endParaRPr sz="2000">
              <a:latin typeface="Arial MT"/>
              <a:cs typeface="Arial MT"/>
            </a:endParaRPr>
          </a:p>
          <a:p>
            <a:pPr marL="241300" marR="175260" indent="-228600">
              <a:lnSpc>
                <a:spcPts val="216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filter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only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Falcon9</a:t>
            </a:r>
            <a:r>
              <a:rPr sz="20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ts val="2280"/>
              </a:lnSpc>
              <a:spcBef>
                <a:spcPts val="112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0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cleansing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formatting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566" y="4428235"/>
            <a:ext cx="44380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0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lang="en-US"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MY" sz="2000" spc="-5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jupyter</a:t>
            </a:r>
            <a:r>
              <a:rPr lang="en-MY" sz="2000" spc="-5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-labs-</a:t>
            </a:r>
            <a:r>
              <a:rPr lang="en-MY" sz="2000" spc="-5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spacex</a:t>
            </a:r>
            <a:r>
              <a:rPr lang="en-MY" sz="2000" spc="-5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-data-collection-</a:t>
            </a:r>
            <a:r>
              <a:rPr lang="en-MY" sz="2000" spc="-5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api.ipynb</a:t>
            </a:r>
            <a:endParaRPr lang="en-MY" sz="2000" spc="-50" dirty="0">
              <a:solidFill>
                <a:srgbClr val="292929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10" dirty="0"/>
              <a:t> </a:t>
            </a:r>
            <a:r>
              <a:rPr dirty="0"/>
              <a:t>Collection</a:t>
            </a:r>
            <a:r>
              <a:rPr spc="-40" dirty="0"/>
              <a:t> </a:t>
            </a:r>
            <a:r>
              <a:rPr dirty="0"/>
              <a:t>–</a:t>
            </a:r>
            <a:r>
              <a:rPr spc="-85" dirty="0"/>
              <a:t> </a:t>
            </a:r>
            <a:r>
              <a:rPr spc="-20" dirty="0"/>
              <a:t>SpaceX</a:t>
            </a:r>
            <a:r>
              <a:rPr spc="-240" dirty="0"/>
              <a:t> </a:t>
            </a:r>
            <a:r>
              <a:rPr spc="-25" dirty="0"/>
              <a:t>API</a:t>
            </a:r>
          </a:p>
        </p:txBody>
      </p:sp>
      <p:sp>
        <p:nvSpPr>
          <p:cNvPr id="6" name="object 6"/>
          <p:cNvSpPr/>
          <p:nvPr/>
        </p:nvSpPr>
        <p:spPr>
          <a:xfrm>
            <a:off x="6793992" y="1857755"/>
            <a:ext cx="3517900" cy="1041400"/>
          </a:xfrm>
          <a:custGeom>
            <a:avLst/>
            <a:gdLst/>
            <a:ahLst/>
            <a:cxnLst/>
            <a:rect l="l" t="t" r="r" b="b"/>
            <a:pathLst>
              <a:path w="3517900" h="1041400">
                <a:moveTo>
                  <a:pt x="3343909" y="0"/>
                </a:moveTo>
                <a:lnTo>
                  <a:pt x="173481" y="0"/>
                </a:lnTo>
                <a:lnTo>
                  <a:pt x="127382" y="6200"/>
                </a:lnTo>
                <a:lnTo>
                  <a:pt x="85946" y="23697"/>
                </a:lnTo>
                <a:lnTo>
                  <a:pt x="50831" y="50831"/>
                </a:lnTo>
                <a:lnTo>
                  <a:pt x="23697" y="85946"/>
                </a:lnTo>
                <a:lnTo>
                  <a:pt x="6200" y="127382"/>
                </a:lnTo>
                <a:lnTo>
                  <a:pt x="0" y="173482"/>
                </a:lnTo>
                <a:lnTo>
                  <a:pt x="0" y="867410"/>
                </a:lnTo>
                <a:lnTo>
                  <a:pt x="6200" y="913509"/>
                </a:lnTo>
                <a:lnTo>
                  <a:pt x="23697" y="954945"/>
                </a:lnTo>
                <a:lnTo>
                  <a:pt x="50831" y="990060"/>
                </a:lnTo>
                <a:lnTo>
                  <a:pt x="85946" y="1017194"/>
                </a:lnTo>
                <a:lnTo>
                  <a:pt x="127382" y="1034691"/>
                </a:lnTo>
                <a:lnTo>
                  <a:pt x="173481" y="1040892"/>
                </a:lnTo>
                <a:lnTo>
                  <a:pt x="3343909" y="1040892"/>
                </a:lnTo>
                <a:lnTo>
                  <a:pt x="3390009" y="1034691"/>
                </a:lnTo>
                <a:lnTo>
                  <a:pt x="3431445" y="1017194"/>
                </a:lnTo>
                <a:lnTo>
                  <a:pt x="3466560" y="990060"/>
                </a:lnTo>
                <a:lnTo>
                  <a:pt x="3493694" y="954945"/>
                </a:lnTo>
                <a:lnTo>
                  <a:pt x="3511191" y="913509"/>
                </a:lnTo>
                <a:lnTo>
                  <a:pt x="3517391" y="867410"/>
                </a:lnTo>
                <a:lnTo>
                  <a:pt x="3517391" y="173482"/>
                </a:lnTo>
                <a:lnTo>
                  <a:pt x="3511191" y="127382"/>
                </a:lnTo>
                <a:lnTo>
                  <a:pt x="3493694" y="85946"/>
                </a:lnTo>
                <a:lnTo>
                  <a:pt x="3466560" y="50831"/>
                </a:lnTo>
                <a:lnTo>
                  <a:pt x="3431445" y="23697"/>
                </a:lnTo>
                <a:lnTo>
                  <a:pt x="3390009" y="6200"/>
                </a:lnTo>
                <a:lnTo>
                  <a:pt x="334390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55028" y="2076703"/>
            <a:ext cx="3196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42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Request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SpaceX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93992" y="3339084"/>
            <a:ext cx="3517900" cy="1041400"/>
          </a:xfrm>
          <a:custGeom>
            <a:avLst/>
            <a:gdLst/>
            <a:ahLst/>
            <a:cxnLst/>
            <a:rect l="l" t="t" r="r" b="b"/>
            <a:pathLst>
              <a:path w="3517900" h="1041400">
                <a:moveTo>
                  <a:pt x="3343909" y="0"/>
                </a:moveTo>
                <a:lnTo>
                  <a:pt x="173481" y="0"/>
                </a:lnTo>
                <a:lnTo>
                  <a:pt x="127382" y="6200"/>
                </a:lnTo>
                <a:lnTo>
                  <a:pt x="85946" y="23697"/>
                </a:lnTo>
                <a:lnTo>
                  <a:pt x="50831" y="50831"/>
                </a:lnTo>
                <a:lnTo>
                  <a:pt x="23697" y="85946"/>
                </a:lnTo>
                <a:lnTo>
                  <a:pt x="6200" y="127382"/>
                </a:lnTo>
                <a:lnTo>
                  <a:pt x="0" y="173481"/>
                </a:lnTo>
                <a:lnTo>
                  <a:pt x="0" y="867409"/>
                </a:lnTo>
                <a:lnTo>
                  <a:pt x="6200" y="913509"/>
                </a:lnTo>
                <a:lnTo>
                  <a:pt x="23697" y="954945"/>
                </a:lnTo>
                <a:lnTo>
                  <a:pt x="50831" y="990060"/>
                </a:lnTo>
                <a:lnTo>
                  <a:pt x="85946" y="1017194"/>
                </a:lnTo>
                <a:lnTo>
                  <a:pt x="127382" y="1034691"/>
                </a:lnTo>
                <a:lnTo>
                  <a:pt x="173481" y="1040891"/>
                </a:lnTo>
                <a:lnTo>
                  <a:pt x="3343909" y="1040891"/>
                </a:lnTo>
                <a:lnTo>
                  <a:pt x="3390009" y="1034691"/>
                </a:lnTo>
                <a:lnTo>
                  <a:pt x="3431445" y="1017194"/>
                </a:lnTo>
                <a:lnTo>
                  <a:pt x="3466560" y="990060"/>
                </a:lnTo>
                <a:lnTo>
                  <a:pt x="3493694" y="954945"/>
                </a:lnTo>
                <a:lnTo>
                  <a:pt x="3511191" y="913509"/>
                </a:lnTo>
                <a:lnTo>
                  <a:pt x="3517391" y="867409"/>
                </a:lnTo>
                <a:lnTo>
                  <a:pt x="3517391" y="173481"/>
                </a:lnTo>
                <a:lnTo>
                  <a:pt x="3511191" y="127382"/>
                </a:lnTo>
                <a:lnTo>
                  <a:pt x="3493694" y="85946"/>
                </a:lnTo>
                <a:lnTo>
                  <a:pt x="3466560" y="50831"/>
                </a:lnTo>
                <a:lnTo>
                  <a:pt x="3431445" y="23697"/>
                </a:lnTo>
                <a:lnTo>
                  <a:pt x="3390009" y="6200"/>
                </a:lnTo>
                <a:lnTo>
                  <a:pt x="334390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53147" y="3557778"/>
            <a:ext cx="2801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Filter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dataframe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only </a:t>
            </a:r>
            <a:r>
              <a:rPr sz="1800" dirty="0">
                <a:latin typeface="Calibri"/>
                <a:cs typeface="Calibri"/>
              </a:rPr>
              <a:t>include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Falcon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93992" y="4783835"/>
            <a:ext cx="3517900" cy="1041400"/>
          </a:xfrm>
          <a:custGeom>
            <a:avLst/>
            <a:gdLst/>
            <a:ahLst/>
            <a:cxnLst/>
            <a:rect l="l" t="t" r="r" b="b"/>
            <a:pathLst>
              <a:path w="3517900" h="1041400">
                <a:moveTo>
                  <a:pt x="3343909" y="0"/>
                </a:moveTo>
                <a:lnTo>
                  <a:pt x="173481" y="0"/>
                </a:lnTo>
                <a:lnTo>
                  <a:pt x="127382" y="6200"/>
                </a:lnTo>
                <a:lnTo>
                  <a:pt x="85946" y="23697"/>
                </a:lnTo>
                <a:lnTo>
                  <a:pt x="50831" y="50831"/>
                </a:lnTo>
                <a:lnTo>
                  <a:pt x="23697" y="85946"/>
                </a:lnTo>
                <a:lnTo>
                  <a:pt x="6200" y="127382"/>
                </a:lnTo>
                <a:lnTo>
                  <a:pt x="0" y="173481"/>
                </a:lnTo>
                <a:lnTo>
                  <a:pt x="0" y="867410"/>
                </a:lnTo>
                <a:lnTo>
                  <a:pt x="6200" y="913527"/>
                </a:lnTo>
                <a:lnTo>
                  <a:pt x="23697" y="954968"/>
                </a:lnTo>
                <a:lnTo>
                  <a:pt x="50831" y="990079"/>
                </a:lnTo>
                <a:lnTo>
                  <a:pt x="85946" y="1017206"/>
                </a:lnTo>
                <a:lnTo>
                  <a:pt x="127382" y="1034694"/>
                </a:lnTo>
                <a:lnTo>
                  <a:pt x="173481" y="1040891"/>
                </a:lnTo>
                <a:lnTo>
                  <a:pt x="3343909" y="1040891"/>
                </a:lnTo>
                <a:lnTo>
                  <a:pt x="3390009" y="1034694"/>
                </a:lnTo>
                <a:lnTo>
                  <a:pt x="3431445" y="1017206"/>
                </a:lnTo>
                <a:lnTo>
                  <a:pt x="3466560" y="990079"/>
                </a:lnTo>
                <a:lnTo>
                  <a:pt x="3493694" y="954968"/>
                </a:lnTo>
                <a:lnTo>
                  <a:pt x="3511191" y="913527"/>
                </a:lnTo>
                <a:lnTo>
                  <a:pt x="3517391" y="867410"/>
                </a:lnTo>
                <a:lnTo>
                  <a:pt x="3517391" y="173481"/>
                </a:lnTo>
                <a:lnTo>
                  <a:pt x="3511191" y="127382"/>
                </a:lnTo>
                <a:lnTo>
                  <a:pt x="3493694" y="85946"/>
                </a:lnTo>
                <a:lnTo>
                  <a:pt x="3466560" y="50831"/>
                </a:lnTo>
                <a:lnTo>
                  <a:pt x="3431445" y="23697"/>
                </a:lnTo>
                <a:lnTo>
                  <a:pt x="3390009" y="6200"/>
                </a:lnTo>
                <a:lnTo>
                  <a:pt x="334390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0852" y="5139944"/>
            <a:ext cx="2963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Missing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Values¶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26552" y="2918460"/>
            <a:ext cx="628015" cy="1900555"/>
            <a:chOff x="8226552" y="2918460"/>
            <a:chExt cx="628015" cy="1900555"/>
          </a:xfrm>
        </p:grpSpPr>
        <p:sp>
          <p:nvSpPr>
            <p:cNvPr id="13" name="object 13"/>
            <p:cNvSpPr/>
            <p:nvPr/>
          </p:nvSpPr>
          <p:spPr>
            <a:xfrm>
              <a:off x="8232648" y="2924556"/>
              <a:ext cx="615950" cy="414655"/>
            </a:xfrm>
            <a:custGeom>
              <a:avLst/>
              <a:gdLst/>
              <a:ahLst/>
              <a:cxnLst/>
              <a:rect l="l" t="t" r="r" b="b"/>
              <a:pathLst>
                <a:path w="615950" h="414654">
                  <a:moveTo>
                    <a:pt x="461772" y="0"/>
                  </a:moveTo>
                  <a:lnTo>
                    <a:pt x="153924" y="0"/>
                  </a:lnTo>
                  <a:lnTo>
                    <a:pt x="153924" y="207264"/>
                  </a:lnTo>
                  <a:lnTo>
                    <a:pt x="0" y="207264"/>
                  </a:lnTo>
                  <a:lnTo>
                    <a:pt x="307848" y="414528"/>
                  </a:lnTo>
                  <a:lnTo>
                    <a:pt x="615696" y="207264"/>
                  </a:lnTo>
                  <a:lnTo>
                    <a:pt x="461772" y="207264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2648" y="2924556"/>
              <a:ext cx="615950" cy="414655"/>
            </a:xfrm>
            <a:custGeom>
              <a:avLst/>
              <a:gdLst/>
              <a:ahLst/>
              <a:cxnLst/>
              <a:rect l="l" t="t" r="r" b="b"/>
              <a:pathLst>
                <a:path w="615950" h="414654">
                  <a:moveTo>
                    <a:pt x="0" y="207264"/>
                  </a:moveTo>
                  <a:lnTo>
                    <a:pt x="153924" y="207264"/>
                  </a:lnTo>
                  <a:lnTo>
                    <a:pt x="153924" y="0"/>
                  </a:lnTo>
                  <a:lnTo>
                    <a:pt x="461772" y="0"/>
                  </a:lnTo>
                  <a:lnTo>
                    <a:pt x="461772" y="207264"/>
                  </a:lnTo>
                  <a:lnTo>
                    <a:pt x="615696" y="207264"/>
                  </a:lnTo>
                  <a:lnTo>
                    <a:pt x="307848" y="414528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32648" y="4398263"/>
              <a:ext cx="615950" cy="414655"/>
            </a:xfrm>
            <a:custGeom>
              <a:avLst/>
              <a:gdLst/>
              <a:ahLst/>
              <a:cxnLst/>
              <a:rect l="l" t="t" r="r" b="b"/>
              <a:pathLst>
                <a:path w="615950" h="414654">
                  <a:moveTo>
                    <a:pt x="461772" y="0"/>
                  </a:moveTo>
                  <a:lnTo>
                    <a:pt x="153924" y="0"/>
                  </a:lnTo>
                  <a:lnTo>
                    <a:pt x="153924" y="207263"/>
                  </a:lnTo>
                  <a:lnTo>
                    <a:pt x="0" y="207263"/>
                  </a:lnTo>
                  <a:lnTo>
                    <a:pt x="307848" y="414528"/>
                  </a:lnTo>
                  <a:lnTo>
                    <a:pt x="615696" y="207263"/>
                  </a:lnTo>
                  <a:lnTo>
                    <a:pt x="461772" y="207263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32648" y="4398263"/>
              <a:ext cx="615950" cy="414655"/>
            </a:xfrm>
            <a:custGeom>
              <a:avLst/>
              <a:gdLst/>
              <a:ahLst/>
              <a:cxnLst/>
              <a:rect l="l" t="t" r="r" b="b"/>
              <a:pathLst>
                <a:path w="615950" h="414654">
                  <a:moveTo>
                    <a:pt x="0" y="207263"/>
                  </a:moveTo>
                  <a:lnTo>
                    <a:pt x="153924" y="207263"/>
                  </a:lnTo>
                  <a:lnTo>
                    <a:pt x="153924" y="0"/>
                  </a:lnTo>
                  <a:lnTo>
                    <a:pt x="461772" y="0"/>
                  </a:lnTo>
                  <a:lnTo>
                    <a:pt x="461772" y="207263"/>
                  </a:lnTo>
                  <a:lnTo>
                    <a:pt x="615696" y="207263"/>
                  </a:lnTo>
                  <a:lnTo>
                    <a:pt x="307848" y="414528"/>
                  </a:lnTo>
                  <a:lnTo>
                    <a:pt x="0" y="207263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2377</Words>
  <Application>Microsoft Office PowerPoint</Application>
  <PresentationFormat>Widescreen</PresentationFormat>
  <Paragraphs>307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 MT</vt:lpstr>
      <vt:lpstr>Abadi</vt:lpstr>
      <vt:lpstr>Arial</vt:lpstr>
      <vt:lpstr>Arial Black</vt:lpstr>
      <vt:lpstr>Calibri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SQL</vt:lpstr>
      <vt:lpstr>EDA with Data Visualization</vt:lpstr>
      <vt:lpstr>EDA with Data Visualization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on a map</vt:lpstr>
      <vt:lpstr>Mark of success/failed launches for each site on the map</vt:lpstr>
      <vt:lpstr>The distances between a launch site to its proximities</vt:lpstr>
      <vt:lpstr>PowerPoint Presentation</vt:lpstr>
      <vt:lpstr>The screenshot of launch success count for all sites, in a piechart</vt:lpstr>
      <vt:lpstr>The screenshot of the piechart for the 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Wei Hang Eng</cp:lastModifiedBy>
  <cp:revision>4</cp:revision>
  <dcterms:created xsi:type="dcterms:W3CDTF">2024-09-01T08:10:09Z</dcterms:created>
  <dcterms:modified xsi:type="dcterms:W3CDTF">2024-09-01T08:27:23Z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2022-09-15T00:00:00Z</vt:filetime>
  </property>
  <property fmtid="{D5CDD505-2E9C-101B-9397-08002B2CF9AE}" pid="3" name="Creator">
    <vt:lpwstr>Microsoft® PowerPoint® 2013</vt:lpwstr>
  </property>
  <property fmtid="{D5CDD505-2E9C-101B-9397-08002B2CF9AE}" pid="4" name="LastSaved">
    <vt:filetime>2024-09-01T00:00:00Z</vt:filetime>
  </property>
  <property fmtid="{D5CDD505-2E9C-101B-9397-08002B2CF9AE}" pid="5" name="Producer">
    <vt:lpwstr>Microsoft® PowerPoint® 2013</vt:lpwstr>
  </property>
  <property fmtid="{D5CDD505-2E9C-101B-9397-08002B2CF9AE}" pid="6" name="MSIP_Label_b8d9a29f-7d17-4193-85e4-1bef0fc2e901_Enabled">
    <vt:lpwstr>true</vt:lpwstr>
  </property>
  <property fmtid="{D5CDD505-2E9C-101B-9397-08002B2CF9AE}" pid="7" name="MSIP_Label_b8d9a29f-7d17-4193-85e4-1bef0fc2e901_SetDate">
    <vt:lpwstr>2024-09-01T08:10:58Z</vt:lpwstr>
  </property>
  <property fmtid="{D5CDD505-2E9C-101B-9397-08002B2CF9AE}" pid="8" name="MSIP_Label_b8d9a29f-7d17-4193-85e4-1bef0fc2e901_Method">
    <vt:lpwstr>Standard</vt:lpwstr>
  </property>
  <property fmtid="{D5CDD505-2E9C-101B-9397-08002B2CF9AE}" pid="9" name="MSIP_Label_b8d9a29f-7d17-4193-85e4-1bef0fc2e901_Name">
    <vt:lpwstr>b8d9a29f-7d17-4193-85e4-1bef0fc2e901</vt:lpwstr>
  </property>
  <property fmtid="{D5CDD505-2E9C-101B-9397-08002B2CF9AE}" pid="10" name="MSIP_Label_b8d9a29f-7d17-4193-85e4-1bef0fc2e901_SiteId">
    <vt:lpwstr>100b3c99-f3e2-4da0-9c8a-b9d345742c36</vt:lpwstr>
  </property>
  <property fmtid="{D5CDD505-2E9C-101B-9397-08002B2CF9AE}" pid="11" name="MSIP_Label_b8d9a29f-7d17-4193-85e4-1bef0fc2e901_ActionId">
    <vt:lpwstr>36b615f1-6df8-4532-863e-07b6775b3334</vt:lpwstr>
  </property>
  <property fmtid="{D5CDD505-2E9C-101B-9397-08002B2CF9AE}" pid="12" name="MSIP_Label_b8d9a29f-7d17-4193-85e4-1bef0fc2e901_ContentBits">
    <vt:lpwstr>1</vt:lpwstr>
  </property>
  <property fmtid="{D5CDD505-2E9C-101B-9397-08002B2CF9AE}" pid="13" name="ClassificationContentMarkingHeaderLocations">
    <vt:lpwstr>Office Theme:8</vt:lpwstr>
  </property>
  <property fmtid="{D5CDD505-2E9C-101B-9397-08002B2CF9AE}" pid="14" name="ClassificationContentMarkingHeaderText">
    <vt:lpwstr>INTERNAL</vt:lpwstr>
  </property>
</Properties>
</file>